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1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3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7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9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0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2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5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9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28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7B0E-22CA-46C9-B926-ECCCE7EEC07D}" type="datetimeFigureOut">
              <a:rPr lang="en-CA" smtClean="0"/>
              <a:t>2021-09-07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ECA3526-C8B7-413F-AA3F-DB8F0B733B16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CkjLbXWWLYc2t4v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7356E-576D-47A9-91A2-24A9254E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966" y="1427304"/>
            <a:ext cx="8686800" cy="3241515"/>
          </a:xfrm>
        </p:spPr>
        <p:txBody>
          <a:bodyPr anchor="ctr">
            <a:normAutofit/>
          </a:bodyPr>
          <a:lstStyle/>
          <a:p>
            <a:r>
              <a:rPr lang="ru-RU" sz="5400"/>
              <a:t>Расширенная ответственность производителя в России</a:t>
            </a:r>
            <a:endParaRPr lang="en-CA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017CB-AC0F-4948-A4E7-DA17BF143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966" y="5132139"/>
            <a:ext cx="8686800" cy="63127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Ольга Сперанская</a:t>
            </a:r>
          </a:p>
          <a:p>
            <a:pPr>
              <a:lnSpc>
                <a:spcPct val="110000"/>
              </a:lnSpc>
            </a:pPr>
            <a:r>
              <a:rPr lang="ru-RU" dirty="0"/>
              <a:t>Старший советник по химическим веществам и отходам</a:t>
            </a:r>
          </a:p>
          <a:p>
            <a:pPr>
              <a:lnSpc>
                <a:spcPct val="110000"/>
              </a:lnSpc>
            </a:pPr>
            <a:r>
              <a:rPr lang="en-CA" dirty="0"/>
              <a:t> IPEN/</a:t>
            </a:r>
            <a:r>
              <a:rPr lang="ru-RU" dirty="0"/>
              <a:t> «Эко-Согласие»</a:t>
            </a:r>
          </a:p>
          <a:p>
            <a:pPr>
              <a:lnSpc>
                <a:spcPct val="110000"/>
              </a:lnSpc>
            </a:pPr>
            <a:r>
              <a:rPr lang="ru-RU" dirty="0"/>
              <a:t>3 сентября 2021г.</a:t>
            </a:r>
            <a:endParaRPr lang="en-C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4923706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9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82106B80-B24A-4F2D-924C-83D17D647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4E0BB-44C8-4212-A4B6-256647C9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E"/>
                </a:solidFill>
              </a:rPr>
              <a:t>РОП в России введен в 2014 году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82B4E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405FC-FC8E-4D94-8218-57B2102E0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Clr>
                <a:srgbClr val="82B4EC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Определены три варианта реализации РОП:</a:t>
            </a:r>
          </a:p>
          <a:p>
            <a:pPr indent="-228600">
              <a:buClr>
                <a:srgbClr val="82B4EC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• самостоятельное выполнение импортерами и производителями товаров нормативов утилизации;</a:t>
            </a:r>
          </a:p>
          <a:p>
            <a:pPr indent="-228600">
              <a:buClr>
                <a:srgbClr val="82B4EC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• заключение договоров с предприятиями-переработчиками отходов;</a:t>
            </a:r>
          </a:p>
          <a:p>
            <a:pPr indent="-228600">
              <a:buClr>
                <a:srgbClr val="82B4EC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• уплата экологического сбора.</a:t>
            </a:r>
          </a:p>
          <a:p>
            <a:pPr indent="-228600">
              <a:buClr>
                <a:srgbClr val="82B4EC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F539E0C-0454-40AE-A517-04D33C3E0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F3259-4059-446C-9C2D-C8E713EA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E"/>
                </a:solidFill>
              </a:rPr>
              <a:t>Основные недостатки системы РОП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488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2C811-368D-4ACF-BBDE-C01F29566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4017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Clr>
                <a:srgbClr val="488DDC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Нарушение ключевых принципов РОП, в частности принципа полного покрытия затрат и принципа стимулирования использования перерабатываемых материалов при производстве товаров;</a:t>
            </a:r>
          </a:p>
          <a:p>
            <a:pPr indent="-228600">
              <a:buClr>
                <a:srgbClr val="488DDC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Отсутствие эффективного механизма целевого использования средств экологического сбора на утилизацию конкретных групп товаров, в связи с которыми они были уплачены.</a:t>
            </a:r>
          </a:p>
          <a:p>
            <a:pPr indent="-228600">
              <a:buClr>
                <a:srgbClr val="488DDC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7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4B3862-455E-4156-AE53-B4158897D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" y="142875"/>
            <a:ext cx="8362950" cy="5924551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ru-RU" sz="2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ликвидация правовых пробелов, которые позволяли уходить от ответственности за утилизацию производимых отходов;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включение обязательного процента вторсырья в требования к упаковочным изделиям;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Схема РОП для пластиковой промышленности должна рассматривать вопросы о взимании платы за использование ресурсов, сокращение образования отходов, создание системы повторного использования.  </a:t>
            </a:r>
            <a:endParaRPr lang="en-CA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должно быть так, чтобы инвестиции в инфраструктуру по переработке отходов приводили к таким моделям РОП, при которых производство отходов становится более эффективным, чем их недопущение. </a:t>
            </a:r>
            <a:endParaRPr lang="en-CA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Обеспечить транспарентность и эффективность расходования средств, полученных от экосбора в рамках РОП. 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дополнение к деятельности по сбору, повторному использованию и переработке, экологический сбор за РОП должен быть потрачен на поддержку внедрения экологического дизайна и инноваций, позволяющих реализовать циркулярную экономику по всей цепочке создания стоимости, включая замену токсичных химических добавок в пластике на безопасные альтернативы.</a:t>
            </a:r>
            <a:endParaRPr lang="en-CA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 утилизацией должна пониматься именно переработка, а не сжигание отходов, включая сжигание с выработкой энергии –в противном случае производители получат стимул использовать трудно перерабатываемые материалы, которые можно будет в дальнейшем сжигать</a:t>
            </a:r>
          </a:p>
          <a:p>
            <a:pPr marL="171450" indent="-17145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Следует уделять первоочередное внимание совершенствованию механической переработки пластиковых отходов, учитывая, что химическая переработка не является  перспективным решением для пластиковых отходов, а в реальности создает грязные виды топлива вместо нового пластика. 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Необходимо усовершенствовать перечень товаров, подлежащих утилизации: товарные группы должны быть расширены и детализированы. В частности, в перечень необходимо включить основные загрязнители окружающей среды  - сигаретные фильтры, зажигалки, синтетический текстиль, рыболовные снасти и сети, др.</a:t>
            </a:r>
            <a:endParaRPr lang="en-CA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2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l"/>
            <a:endParaRPr lang="en-CA" sz="600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68BE3A8C-05D6-4DA1-A84B-1B5CE654A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05850" y="1289406"/>
            <a:ext cx="3106535" cy="38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fish&#10;&#10;Description automatically generated with medium confidence">
            <a:extLst>
              <a:ext uri="{FF2B5EF4-FFF2-40B4-BE49-F238E27FC236}">
                <a16:creationId xmlns:a16="http://schemas.microsoft.com/office/drawing/2014/main" id="{3200B0B7-3CF2-4456-962B-2B5D731D9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 r="9093" b="140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0E077-38D4-4F0E-AC64-C2B2281F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ru-RU" sz="1500" b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Токсичные вещества в товарах из пластика: </a:t>
            </a:r>
            <a:br>
              <a:rPr lang="ru-RU" sz="1500" b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500" b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опасности наше здоровье</a:t>
            </a:r>
            <a:r>
              <a:rPr lang="en-CA" sz="150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CA" sz="150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500" b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CA" sz="1500">
                <a:solidFill>
                  <a:srgbClr val="FFFFF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CA" sz="1500">
                <a:solidFill>
                  <a:srgbClr val="FFFFF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CA" sz="1500">
              <a:solidFill>
                <a:srgbClr val="FFFFFE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C1985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2711-04D4-4871-932D-31B3AD9E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19857"/>
              </a:buClr>
            </a:pPr>
            <a:r>
              <a:rPr lang="ru-RU" sz="1100">
                <a:solidFill>
                  <a:srgbClr val="FFFFFE"/>
                </a:solidFill>
              </a:rPr>
              <a:t>Вебинар по обзору </a:t>
            </a:r>
            <a:r>
              <a:rPr lang="en-CA" sz="1100">
                <a:solidFill>
                  <a:srgbClr val="FFFFFE"/>
                </a:solidFill>
              </a:rPr>
              <a:t> IPEN </a:t>
            </a:r>
            <a:r>
              <a:rPr lang="ru-RU" sz="1100">
                <a:solidFill>
                  <a:srgbClr val="FFFFFE"/>
                </a:solidFill>
              </a:rPr>
              <a:t> и «Эко-Согласие»:</a:t>
            </a:r>
          </a:p>
          <a:p>
            <a:pPr marL="0" indent="0">
              <a:lnSpc>
                <a:spcPct val="110000"/>
              </a:lnSpc>
              <a:buClr>
                <a:srgbClr val="C19857"/>
              </a:buClr>
              <a:buNone/>
            </a:pPr>
            <a:r>
              <a:rPr lang="ru-RU" sz="1100">
                <a:solidFill>
                  <a:srgbClr val="FFFFFE"/>
                </a:solidFill>
              </a:rPr>
              <a:t> </a:t>
            </a:r>
            <a:r>
              <a:rPr lang="ru-RU" sz="1100" b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Пластик и пластиковые отходы в России: ситуация, проблемы и рекомендации</a:t>
            </a:r>
            <a:r>
              <a:rPr lang="en-CA" sz="1100">
                <a:solidFill>
                  <a:srgbClr val="FFFFF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CA" sz="1100">
                <a:solidFill>
                  <a:srgbClr val="FFFFF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1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19857"/>
              </a:buClr>
            </a:pPr>
            <a:r>
              <a:rPr lang="ru-RU" sz="1100">
                <a:solidFill>
                  <a:srgbClr val="FFFFFE"/>
                </a:solidFill>
              </a:rPr>
              <a:t>15 сентября</a:t>
            </a:r>
          </a:p>
          <a:p>
            <a:pPr>
              <a:lnSpc>
                <a:spcPct val="110000"/>
              </a:lnSpc>
              <a:buClr>
                <a:srgbClr val="C19857"/>
              </a:buClr>
            </a:pPr>
            <a:r>
              <a:rPr lang="ru-RU" sz="1100">
                <a:solidFill>
                  <a:srgbClr val="FFFFFE"/>
                </a:solidFill>
              </a:rPr>
              <a:t>В 13.00 по Московскому времени</a:t>
            </a:r>
          </a:p>
          <a:p>
            <a:pPr>
              <a:lnSpc>
                <a:spcPct val="110000"/>
              </a:lnSpc>
              <a:buClr>
                <a:srgbClr val="C19857"/>
              </a:buClr>
            </a:pPr>
            <a:r>
              <a:rPr lang="ru-RU" sz="1100">
                <a:solidFill>
                  <a:srgbClr val="FFFFFE"/>
                </a:solidFill>
              </a:rPr>
              <a:t>Регистрация: </a:t>
            </a:r>
            <a:r>
              <a:rPr lang="en-US" sz="1100" u="none" strike="noStrike">
                <a:solidFill>
                  <a:srgbClr val="FFFFFE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hlinkClick r:id="rId3"/>
              </a:rPr>
              <a:t>https://forms.gle/qCkjLbXWWLYc2t4v9</a:t>
            </a:r>
            <a:endParaRPr lang="ru-RU" sz="1100" u="none" strike="noStrike">
              <a:solidFill>
                <a:srgbClr val="FFFFFE"/>
              </a:solidFill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C19857"/>
              </a:buClr>
            </a:pPr>
            <a:r>
              <a:rPr lang="ru-RU" sz="1100">
                <a:solidFill>
                  <a:srgbClr val="FFFFFE"/>
                </a:solidFill>
              </a:rPr>
              <a:t>Вопросы для обсуждения</a:t>
            </a:r>
            <a:endParaRPr lang="en-CA" sz="1100">
              <a:solidFill>
                <a:srgbClr val="FFFFF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C19857"/>
              </a:buClr>
              <a:buAutoNum type="arabicPeriod"/>
            </a:pPr>
            <a:r>
              <a:rPr lang="ru-RU" sz="1100">
                <a:solidFill>
                  <a:srgbClr val="FFFFF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10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бзор ситуации с образованием и управлением пластиковыми отходами в России. </a:t>
            </a:r>
          </a:p>
          <a:p>
            <a:pPr marL="342900" indent="-342900">
              <a:lnSpc>
                <a:spcPct val="110000"/>
              </a:lnSpc>
              <a:buClr>
                <a:srgbClr val="C19857"/>
              </a:buClr>
              <a:buFont typeface="Arial" panose="020B0604020202020204" pitchFamily="34" charset="0"/>
              <a:buAutoNum type="arabicPeriod"/>
            </a:pPr>
            <a:r>
              <a:rPr lang="ru-RU" sz="1100">
                <a:solidFill>
                  <a:srgbClr val="FFFFF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10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екомендации по национальной политике в отношении расширенной ответственности производителя, законодательных и финансовых инструментов для постепенного отказа от неперерабатываемого пластика.</a:t>
            </a:r>
            <a:endParaRPr lang="en-CA" sz="1100">
              <a:solidFill>
                <a:srgbClr val="FFFFF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C19857"/>
              </a:buClr>
              <a:buFont typeface="Arial" panose="020B0604020202020204" pitchFamily="34" charset="0"/>
              <a:buAutoNum type="arabicPeriod"/>
            </a:pPr>
            <a:r>
              <a:rPr lang="ru-RU" sz="1100">
                <a:solidFill>
                  <a:srgbClr val="FFFFF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Результаты и</a:t>
            </a:r>
            <a:r>
              <a:rPr lang="ru-RU" sz="110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сследования, посвященного анализу содержания токсичных веществ в потребительских товарах из пластика, включая контейнеры для питья, игрушки и товары из текстиля.</a:t>
            </a:r>
          </a:p>
          <a:p>
            <a:pPr marL="342900" indent="-342900">
              <a:lnSpc>
                <a:spcPct val="110000"/>
              </a:lnSpc>
              <a:buClr>
                <a:srgbClr val="C19857"/>
              </a:buClr>
              <a:buFont typeface="Arial" panose="020B0604020202020204" pitchFamily="34" charset="0"/>
              <a:buAutoNum type="arabicPeriod"/>
            </a:pPr>
            <a:r>
              <a:rPr lang="ru-RU" sz="1100">
                <a:solidFill>
                  <a:srgbClr val="FFFFF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Обращение с отходами пластика в ряде регионов России: информация от жителей регионов</a:t>
            </a:r>
            <a:endParaRPr lang="en-CA" sz="1100">
              <a:solidFill>
                <a:srgbClr val="FFFFF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C19857"/>
              </a:buClr>
            </a:pPr>
            <a:endParaRPr lang="ru-RU" sz="11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C19857"/>
              </a:buClr>
            </a:pPr>
            <a:endParaRPr lang="en-CA" sz="11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9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</TotalTime>
  <Words>388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Roboto</vt:lpstr>
      <vt:lpstr>Times New Roman</vt:lpstr>
      <vt:lpstr>Gallery</vt:lpstr>
      <vt:lpstr>Расширенная ответственность производителя в России</vt:lpstr>
      <vt:lpstr>РОП в России введен в 2014 году</vt:lpstr>
      <vt:lpstr>Основные недостатки системы РОП</vt:lpstr>
      <vt:lpstr>Презентация PowerPoint</vt:lpstr>
      <vt:lpstr>Токсичные вещества в товарах из пластика:  в опасности наше здоровье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ответственность производителя в России</dc:title>
  <dc:creator>HEJSupport</dc:creator>
  <cp:lastModifiedBy>Пользователь Windows</cp:lastModifiedBy>
  <cp:revision>2</cp:revision>
  <dcterms:created xsi:type="dcterms:W3CDTF">2021-09-03T01:35:13Z</dcterms:created>
  <dcterms:modified xsi:type="dcterms:W3CDTF">2021-09-07T07:07:30Z</dcterms:modified>
</cp:coreProperties>
</file>