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60" r:id="rId5"/>
    <p:sldId id="262" r:id="rId6"/>
    <p:sldId id="259" r:id="rId7"/>
    <p:sldId id="274" r:id="rId8"/>
    <p:sldId id="276" r:id="rId9"/>
    <p:sldId id="275" r:id="rId10"/>
    <p:sldId id="277" r:id="rId11"/>
    <p:sldId id="278" r:id="rId12"/>
    <p:sldId id="270" r:id="rId13"/>
    <p:sldId id="271" r:id="rId14"/>
    <p:sldId id="272" r:id="rId15"/>
    <p:sldId id="265" r:id="rId16"/>
    <p:sldId id="269" r:id="rId17"/>
    <p:sldId id="279"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936873-C37A-4CBC-9E9B-3DFE5BC48AC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ru-RU"/>
        </a:p>
      </dgm:t>
    </dgm:pt>
    <dgm:pt modelId="{54C2292E-78E4-45FA-ABA0-4FF8577372CC}">
      <dgm:prSet phldrT="[Текст]" custT="1"/>
      <dgm:spPr>
        <a:solidFill>
          <a:schemeClr val="accent6">
            <a:lumMod val="60000"/>
            <a:lumOff val="40000"/>
          </a:schemeClr>
        </a:solidFill>
        <a:ln>
          <a:solidFill>
            <a:schemeClr val="bg2"/>
          </a:solidFill>
        </a:ln>
      </dgm:spPr>
      <dgm:t>
        <a:bodyPr/>
        <a:lstStyle/>
        <a:p>
          <a:r>
            <a:rPr lang="ru-RU" sz="1400" dirty="0" smtClean="0">
              <a:solidFill>
                <a:schemeClr val="tx1"/>
              </a:solidFill>
              <a:latin typeface="+mj-lt"/>
              <a:cs typeface="Arial" panose="020B0604020202020204" pitchFamily="34" charset="0"/>
            </a:rPr>
            <a:t>Товаропроизводитель включает в стоимость своей продукции затраты на утилизацию</a:t>
          </a:r>
          <a:endParaRPr lang="ru-RU" sz="1400" dirty="0">
            <a:solidFill>
              <a:schemeClr val="tx1"/>
            </a:solidFill>
            <a:latin typeface="+mj-lt"/>
            <a:cs typeface="Arial" panose="020B0604020202020204" pitchFamily="34" charset="0"/>
          </a:endParaRPr>
        </a:p>
      </dgm:t>
    </dgm:pt>
    <dgm:pt modelId="{B3D89334-81CB-4441-AF48-6BD4E9F06ABB}" type="parTrans" cxnId="{D986E176-D916-49CD-A643-A68E42FCF827}">
      <dgm:prSet/>
      <dgm:spPr/>
      <dgm:t>
        <a:bodyPr/>
        <a:lstStyle/>
        <a:p>
          <a:endParaRPr lang="ru-RU" sz="1400">
            <a:latin typeface="+mj-lt"/>
          </a:endParaRPr>
        </a:p>
      </dgm:t>
    </dgm:pt>
    <dgm:pt modelId="{9818892F-FB15-4273-86AE-B704B193C76A}" type="sibTrans" cxnId="{D986E176-D916-49CD-A643-A68E42FCF827}">
      <dgm:prSet/>
      <dgm:spPr>
        <a:solidFill>
          <a:schemeClr val="bg1">
            <a:lumMod val="50000"/>
          </a:schemeClr>
        </a:solidFill>
      </dgm:spPr>
      <dgm:t>
        <a:bodyPr/>
        <a:lstStyle/>
        <a:p>
          <a:endParaRPr lang="ru-RU" sz="1400">
            <a:latin typeface="+mj-lt"/>
          </a:endParaRPr>
        </a:p>
      </dgm:t>
    </dgm:pt>
    <dgm:pt modelId="{6B7805A0-56E3-4E75-827F-C9FEDF4F0C7C}">
      <dgm:prSet phldrT="[Текст]" custT="1"/>
      <dgm:spPr>
        <a:solidFill>
          <a:schemeClr val="accent6">
            <a:lumMod val="60000"/>
            <a:lumOff val="40000"/>
          </a:schemeClr>
        </a:solidFill>
        <a:ln>
          <a:solidFill>
            <a:schemeClr val="bg2"/>
          </a:solidFill>
        </a:ln>
      </dgm:spPr>
      <dgm:t>
        <a:bodyPr/>
        <a:lstStyle/>
        <a:p>
          <a:r>
            <a:rPr lang="ru-RU" sz="1400" dirty="0" smtClean="0">
              <a:solidFill>
                <a:schemeClr val="tx1"/>
              </a:solidFill>
              <a:latin typeface="+mj-lt"/>
              <a:cs typeface="Arial" panose="020B0604020202020204" pitchFamily="34" charset="0"/>
            </a:rPr>
            <a:t>Предприятия розничной торговли реализуют товар и могут собирать использованный товар</a:t>
          </a:r>
          <a:endParaRPr lang="ru-RU" sz="1400" dirty="0">
            <a:solidFill>
              <a:schemeClr val="tx1"/>
            </a:solidFill>
            <a:latin typeface="+mj-lt"/>
            <a:cs typeface="Arial" panose="020B0604020202020204" pitchFamily="34" charset="0"/>
          </a:endParaRPr>
        </a:p>
      </dgm:t>
    </dgm:pt>
    <dgm:pt modelId="{C7B602A2-55DB-4F50-8FA4-5F4E7FB8DE8D}" type="parTrans" cxnId="{51431F49-19C7-41CC-B057-1F12C7000838}">
      <dgm:prSet/>
      <dgm:spPr/>
      <dgm:t>
        <a:bodyPr/>
        <a:lstStyle/>
        <a:p>
          <a:endParaRPr lang="ru-RU" sz="1400">
            <a:latin typeface="+mj-lt"/>
          </a:endParaRPr>
        </a:p>
      </dgm:t>
    </dgm:pt>
    <dgm:pt modelId="{A733F59F-8B20-41C7-A9E1-2C3B204C9222}" type="sibTrans" cxnId="{51431F49-19C7-41CC-B057-1F12C7000838}">
      <dgm:prSet/>
      <dgm:spPr/>
      <dgm:t>
        <a:bodyPr/>
        <a:lstStyle/>
        <a:p>
          <a:endParaRPr lang="ru-RU" sz="1400">
            <a:latin typeface="+mj-lt"/>
          </a:endParaRPr>
        </a:p>
      </dgm:t>
    </dgm:pt>
    <dgm:pt modelId="{E3A00BC4-4EE4-4A2F-81A5-D3C94C3AAC13}">
      <dgm:prSet phldrT="[Текст]" custT="1"/>
      <dgm:spPr>
        <a:solidFill>
          <a:schemeClr val="accent6">
            <a:lumMod val="60000"/>
            <a:lumOff val="40000"/>
          </a:schemeClr>
        </a:solidFill>
        <a:ln>
          <a:solidFill>
            <a:schemeClr val="bg2"/>
          </a:solidFill>
        </a:ln>
      </dgm:spPr>
      <dgm:t>
        <a:bodyPr/>
        <a:lstStyle/>
        <a:p>
          <a:r>
            <a:rPr lang="ru-RU" sz="1400" dirty="0" smtClean="0">
              <a:solidFill>
                <a:schemeClr val="tx1"/>
              </a:solidFill>
              <a:latin typeface="+mj-lt"/>
              <a:cs typeface="Arial" panose="020B0604020202020204" pitchFamily="34" charset="0"/>
            </a:rPr>
            <a:t>Потребитель покупая товар, оплачивает платеж за утилизацию. При сдаче использованного товара может получить вознаграждение </a:t>
          </a:r>
          <a:endParaRPr lang="ru-RU" sz="1400" dirty="0">
            <a:solidFill>
              <a:schemeClr val="tx1"/>
            </a:solidFill>
            <a:latin typeface="+mj-lt"/>
            <a:cs typeface="Arial" panose="020B0604020202020204" pitchFamily="34" charset="0"/>
          </a:endParaRPr>
        </a:p>
      </dgm:t>
    </dgm:pt>
    <dgm:pt modelId="{422C5D30-8CA5-4DB2-A22E-341C71B9DD2B}" type="parTrans" cxnId="{C415EAF4-D332-43B4-A29D-5DC3B308800E}">
      <dgm:prSet/>
      <dgm:spPr/>
      <dgm:t>
        <a:bodyPr/>
        <a:lstStyle/>
        <a:p>
          <a:endParaRPr lang="ru-RU" sz="1400">
            <a:latin typeface="+mj-lt"/>
          </a:endParaRPr>
        </a:p>
      </dgm:t>
    </dgm:pt>
    <dgm:pt modelId="{BF616227-14B9-4C84-B7BC-B308A2FF0F85}" type="sibTrans" cxnId="{C415EAF4-D332-43B4-A29D-5DC3B308800E}">
      <dgm:prSet/>
      <dgm:spPr/>
      <dgm:t>
        <a:bodyPr/>
        <a:lstStyle/>
        <a:p>
          <a:endParaRPr lang="ru-RU" sz="1400">
            <a:latin typeface="+mj-lt"/>
          </a:endParaRPr>
        </a:p>
      </dgm:t>
    </dgm:pt>
    <dgm:pt modelId="{6B677768-FED2-4CB2-8B9F-CC72574BA52A}">
      <dgm:prSet phldrT="[Текст]" custT="1"/>
      <dgm:spPr>
        <a:solidFill>
          <a:schemeClr val="accent6">
            <a:lumMod val="60000"/>
            <a:lumOff val="40000"/>
          </a:schemeClr>
        </a:solidFill>
        <a:ln>
          <a:solidFill>
            <a:schemeClr val="bg2"/>
          </a:solidFill>
        </a:ln>
      </dgm:spPr>
      <dgm:t>
        <a:bodyPr/>
        <a:lstStyle/>
        <a:p>
          <a:r>
            <a:rPr lang="ru-RU" sz="1400" b="0" dirty="0" smtClean="0">
              <a:solidFill>
                <a:schemeClr val="tx1"/>
              </a:solidFill>
              <a:latin typeface="+mj-lt"/>
              <a:cs typeface="Arial" panose="020B0604020202020204" pitchFamily="34" charset="0"/>
            </a:rPr>
            <a:t>За счет средств от РОП работают пункты сбора и сортировки</a:t>
          </a:r>
          <a:endParaRPr lang="ru-RU" sz="1400" b="0" dirty="0">
            <a:solidFill>
              <a:schemeClr val="tx1"/>
            </a:solidFill>
            <a:latin typeface="+mj-lt"/>
            <a:cs typeface="Arial" panose="020B0604020202020204" pitchFamily="34" charset="0"/>
          </a:endParaRPr>
        </a:p>
      </dgm:t>
    </dgm:pt>
    <dgm:pt modelId="{EC63BB46-53DB-4F93-81FB-68132B98C8E2}" type="parTrans" cxnId="{AEC311BD-8E44-4672-AE9E-3E91BC2AE8EC}">
      <dgm:prSet/>
      <dgm:spPr/>
      <dgm:t>
        <a:bodyPr/>
        <a:lstStyle/>
        <a:p>
          <a:endParaRPr lang="ru-RU" sz="1400">
            <a:latin typeface="+mj-lt"/>
          </a:endParaRPr>
        </a:p>
      </dgm:t>
    </dgm:pt>
    <dgm:pt modelId="{47ED1852-6C44-4134-B3BA-AF8AB1E2A126}" type="sibTrans" cxnId="{AEC311BD-8E44-4672-AE9E-3E91BC2AE8EC}">
      <dgm:prSet/>
      <dgm:spPr/>
      <dgm:t>
        <a:bodyPr/>
        <a:lstStyle/>
        <a:p>
          <a:endParaRPr lang="ru-RU" sz="1400">
            <a:latin typeface="+mj-lt"/>
          </a:endParaRPr>
        </a:p>
      </dgm:t>
    </dgm:pt>
    <dgm:pt modelId="{70E0C176-DE61-4FB4-A857-FD172553392F}">
      <dgm:prSet phldrT="[Текст]" custT="1"/>
      <dgm:spPr>
        <a:solidFill>
          <a:schemeClr val="accent6">
            <a:lumMod val="60000"/>
            <a:lumOff val="40000"/>
          </a:schemeClr>
        </a:solidFill>
        <a:ln>
          <a:solidFill>
            <a:schemeClr val="bg2"/>
          </a:solidFill>
        </a:ln>
      </dgm:spPr>
      <dgm:t>
        <a:bodyPr/>
        <a:lstStyle/>
        <a:p>
          <a:r>
            <a:rPr lang="ru-RU" sz="1200" b="0" dirty="0" smtClean="0">
              <a:solidFill>
                <a:schemeClr val="tx1"/>
              </a:solidFill>
              <a:latin typeface="+mj-lt"/>
              <a:cs typeface="Arial" panose="020B0604020202020204" pitchFamily="34" charset="0"/>
            </a:rPr>
            <a:t>Средства от РОП расходуются посредством реализации государственных программ в форме предоставления субсидий организациям по переработке отходов на </a:t>
          </a:r>
          <a:r>
            <a:rPr lang="ru-RU" sz="1200" b="0" dirty="0" err="1" smtClean="0">
              <a:solidFill>
                <a:schemeClr val="tx1"/>
              </a:solidFill>
              <a:latin typeface="+mj-lt"/>
              <a:cs typeface="Arial" panose="020B0604020202020204" pitchFamily="34" charset="0"/>
            </a:rPr>
            <a:t>софинансирование</a:t>
          </a:r>
          <a:r>
            <a:rPr lang="ru-RU" sz="1200" b="0" dirty="0" smtClean="0">
              <a:solidFill>
                <a:schemeClr val="tx1"/>
              </a:solidFill>
              <a:latin typeface="+mj-lt"/>
              <a:cs typeface="Arial" panose="020B0604020202020204" pitchFamily="34" charset="0"/>
            </a:rPr>
            <a:t> </a:t>
          </a:r>
          <a:endParaRPr lang="ru-RU" sz="1200" b="0" dirty="0">
            <a:solidFill>
              <a:schemeClr val="tx1"/>
            </a:solidFill>
            <a:latin typeface="+mj-lt"/>
            <a:cs typeface="Arial" panose="020B0604020202020204" pitchFamily="34" charset="0"/>
          </a:endParaRPr>
        </a:p>
      </dgm:t>
    </dgm:pt>
    <dgm:pt modelId="{267D7F02-C6AA-4CED-99C0-3DA254822AB8}" type="parTrans" cxnId="{7287AD59-3C92-4577-ABCF-735F1B76501B}">
      <dgm:prSet/>
      <dgm:spPr/>
      <dgm:t>
        <a:bodyPr/>
        <a:lstStyle/>
        <a:p>
          <a:endParaRPr lang="ru-RU" sz="1400">
            <a:latin typeface="+mj-lt"/>
          </a:endParaRPr>
        </a:p>
      </dgm:t>
    </dgm:pt>
    <dgm:pt modelId="{5364B888-C97C-4B7C-BA0C-322BCD8C5292}" type="sibTrans" cxnId="{7287AD59-3C92-4577-ABCF-735F1B76501B}">
      <dgm:prSet/>
      <dgm:spPr/>
      <dgm:t>
        <a:bodyPr/>
        <a:lstStyle/>
        <a:p>
          <a:endParaRPr lang="ru-RU" sz="1400">
            <a:latin typeface="+mj-lt"/>
          </a:endParaRPr>
        </a:p>
      </dgm:t>
    </dgm:pt>
    <dgm:pt modelId="{4D2A7FD8-7959-4A4A-B263-A407C96B3CC4}" type="pres">
      <dgm:prSet presAssocID="{C1936873-C37A-4CBC-9E9B-3DFE5BC48AC8}" presName="Name0" presStyleCnt="0">
        <dgm:presLayoutVars>
          <dgm:dir/>
          <dgm:resizeHandles val="exact"/>
        </dgm:presLayoutVars>
      </dgm:prSet>
      <dgm:spPr/>
      <dgm:t>
        <a:bodyPr/>
        <a:lstStyle/>
        <a:p>
          <a:endParaRPr lang="ru-RU"/>
        </a:p>
      </dgm:t>
    </dgm:pt>
    <dgm:pt modelId="{336958CE-A720-4B04-B15D-DA3850D44D7E}" type="pres">
      <dgm:prSet presAssocID="{C1936873-C37A-4CBC-9E9B-3DFE5BC48AC8}" presName="cycle" presStyleCnt="0"/>
      <dgm:spPr/>
    </dgm:pt>
    <dgm:pt modelId="{70EDA63A-7AD9-4974-99CD-D893EFE74A12}" type="pres">
      <dgm:prSet presAssocID="{54C2292E-78E4-45FA-ABA0-4FF8577372CC}" presName="nodeFirstNode" presStyleLbl="node1" presStyleIdx="0" presStyleCnt="5" custScaleX="115559" custScaleY="99634" custRadScaleRad="91802" custRadScaleInc="3723">
        <dgm:presLayoutVars>
          <dgm:bulletEnabled val="1"/>
        </dgm:presLayoutVars>
      </dgm:prSet>
      <dgm:spPr/>
      <dgm:t>
        <a:bodyPr/>
        <a:lstStyle/>
        <a:p>
          <a:endParaRPr lang="ru-RU"/>
        </a:p>
      </dgm:t>
    </dgm:pt>
    <dgm:pt modelId="{7D00AEF3-7150-4058-A56A-06D3FF3B1A8B}" type="pres">
      <dgm:prSet presAssocID="{9818892F-FB15-4273-86AE-B704B193C76A}" presName="sibTransFirstNode" presStyleLbl="bgShp" presStyleIdx="0" presStyleCnt="1" custLinFactNeighborX="3226" custLinFactNeighborY="1922"/>
      <dgm:spPr/>
      <dgm:t>
        <a:bodyPr/>
        <a:lstStyle/>
        <a:p>
          <a:endParaRPr lang="ru-RU"/>
        </a:p>
      </dgm:t>
    </dgm:pt>
    <dgm:pt modelId="{135D20DC-1591-4207-8294-0208213C6277}" type="pres">
      <dgm:prSet presAssocID="{6B7805A0-56E3-4E75-827F-C9FEDF4F0C7C}" presName="nodeFollowingNodes" presStyleLbl="node1" presStyleIdx="1" presStyleCnt="5" custScaleX="96791" custScaleY="127425" custRadScaleRad="121956" custRadScaleInc="7830">
        <dgm:presLayoutVars>
          <dgm:bulletEnabled val="1"/>
        </dgm:presLayoutVars>
      </dgm:prSet>
      <dgm:spPr/>
      <dgm:t>
        <a:bodyPr/>
        <a:lstStyle/>
        <a:p>
          <a:endParaRPr lang="ru-RU"/>
        </a:p>
      </dgm:t>
    </dgm:pt>
    <dgm:pt modelId="{B79EA664-6DA5-4945-A8F6-99D811F42BBB}" type="pres">
      <dgm:prSet presAssocID="{E3A00BC4-4EE4-4A2F-81A5-D3C94C3AAC13}" presName="nodeFollowingNodes" presStyleLbl="node1" presStyleIdx="2" presStyleCnt="5" custScaleX="112277" custScaleY="147568" custRadScaleRad="123043" custRadScaleInc="-15315">
        <dgm:presLayoutVars>
          <dgm:bulletEnabled val="1"/>
        </dgm:presLayoutVars>
      </dgm:prSet>
      <dgm:spPr/>
      <dgm:t>
        <a:bodyPr/>
        <a:lstStyle/>
        <a:p>
          <a:endParaRPr lang="ru-RU"/>
        </a:p>
      </dgm:t>
    </dgm:pt>
    <dgm:pt modelId="{A0A4C4B4-B078-41A8-8B21-C51EE516FB59}" type="pres">
      <dgm:prSet presAssocID="{6B677768-FED2-4CB2-8B9F-CC72574BA52A}" presName="nodeFollowingNodes" presStyleLbl="node1" presStyleIdx="3" presStyleCnt="5" custScaleX="105365" custScaleY="113834" custRadScaleRad="114418" custRadScaleInc="18136">
        <dgm:presLayoutVars>
          <dgm:bulletEnabled val="1"/>
        </dgm:presLayoutVars>
      </dgm:prSet>
      <dgm:spPr/>
      <dgm:t>
        <a:bodyPr/>
        <a:lstStyle/>
        <a:p>
          <a:endParaRPr lang="ru-RU"/>
        </a:p>
      </dgm:t>
    </dgm:pt>
    <dgm:pt modelId="{30A39A6F-C79E-4134-9A80-1B27599B6A68}" type="pres">
      <dgm:prSet presAssocID="{70E0C176-DE61-4FB4-A857-FD172553392F}" presName="nodeFollowingNodes" presStyleLbl="node1" presStyleIdx="4" presStyleCnt="5" custAng="0" custScaleX="128198" custScaleY="124102" custRadScaleRad="130308" custRadScaleInc="-19793">
        <dgm:presLayoutVars>
          <dgm:bulletEnabled val="1"/>
        </dgm:presLayoutVars>
      </dgm:prSet>
      <dgm:spPr/>
      <dgm:t>
        <a:bodyPr/>
        <a:lstStyle/>
        <a:p>
          <a:endParaRPr lang="ru-RU"/>
        </a:p>
      </dgm:t>
    </dgm:pt>
  </dgm:ptLst>
  <dgm:cxnLst>
    <dgm:cxn modelId="{E1DA4F8D-1430-458C-B573-6254BEF1B2CC}" type="presOf" srcId="{70E0C176-DE61-4FB4-A857-FD172553392F}" destId="{30A39A6F-C79E-4134-9A80-1B27599B6A68}" srcOrd="0" destOrd="0" presId="urn:microsoft.com/office/officeart/2005/8/layout/cycle3"/>
    <dgm:cxn modelId="{442E15E7-DA41-4989-9496-7BAB64139A89}" type="presOf" srcId="{9818892F-FB15-4273-86AE-B704B193C76A}" destId="{7D00AEF3-7150-4058-A56A-06D3FF3B1A8B}" srcOrd="0" destOrd="0" presId="urn:microsoft.com/office/officeart/2005/8/layout/cycle3"/>
    <dgm:cxn modelId="{5300D369-B56B-4EB6-911A-1071E281196A}" type="presOf" srcId="{E3A00BC4-4EE4-4A2F-81A5-D3C94C3AAC13}" destId="{B79EA664-6DA5-4945-A8F6-99D811F42BBB}" srcOrd="0" destOrd="0" presId="urn:microsoft.com/office/officeart/2005/8/layout/cycle3"/>
    <dgm:cxn modelId="{C415EAF4-D332-43B4-A29D-5DC3B308800E}" srcId="{C1936873-C37A-4CBC-9E9B-3DFE5BC48AC8}" destId="{E3A00BC4-4EE4-4A2F-81A5-D3C94C3AAC13}" srcOrd="2" destOrd="0" parTransId="{422C5D30-8CA5-4DB2-A22E-341C71B9DD2B}" sibTransId="{BF616227-14B9-4C84-B7BC-B308A2FF0F85}"/>
    <dgm:cxn modelId="{0F6DB2B8-F8B0-462F-8D7C-C8F61A9ECD38}" type="presOf" srcId="{6B677768-FED2-4CB2-8B9F-CC72574BA52A}" destId="{A0A4C4B4-B078-41A8-8B21-C51EE516FB59}" srcOrd="0" destOrd="0" presId="urn:microsoft.com/office/officeart/2005/8/layout/cycle3"/>
    <dgm:cxn modelId="{7287AD59-3C92-4577-ABCF-735F1B76501B}" srcId="{C1936873-C37A-4CBC-9E9B-3DFE5BC48AC8}" destId="{70E0C176-DE61-4FB4-A857-FD172553392F}" srcOrd="4" destOrd="0" parTransId="{267D7F02-C6AA-4CED-99C0-3DA254822AB8}" sibTransId="{5364B888-C97C-4B7C-BA0C-322BCD8C5292}"/>
    <dgm:cxn modelId="{AEC311BD-8E44-4672-AE9E-3E91BC2AE8EC}" srcId="{C1936873-C37A-4CBC-9E9B-3DFE5BC48AC8}" destId="{6B677768-FED2-4CB2-8B9F-CC72574BA52A}" srcOrd="3" destOrd="0" parTransId="{EC63BB46-53DB-4F93-81FB-68132B98C8E2}" sibTransId="{47ED1852-6C44-4134-B3BA-AF8AB1E2A126}"/>
    <dgm:cxn modelId="{D986E176-D916-49CD-A643-A68E42FCF827}" srcId="{C1936873-C37A-4CBC-9E9B-3DFE5BC48AC8}" destId="{54C2292E-78E4-45FA-ABA0-4FF8577372CC}" srcOrd="0" destOrd="0" parTransId="{B3D89334-81CB-4441-AF48-6BD4E9F06ABB}" sibTransId="{9818892F-FB15-4273-86AE-B704B193C76A}"/>
    <dgm:cxn modelId="{51431F49-19C7-41CC-B057-1F12C7000838}" srcId="{C1936873-C37A-4CBC-9E9B-3DFE5BC48AC8}" destId="{6B7805A0-56E3-4E75-827F-C9FEDF4F0C7C}" srcOrd="1" destOrd="0" parTransId="{C7B602A2-55DB-4F50-8FA4-5F4E7FB8DE8D}" sibTransId="{A733F59F-8B20-41C7-A9E1-2C3B204C9222}"/>
    <dgm:cxn modelId="{26D08B1B-5D95-49D9-8772-921E6DAA326E}" type="presOf" srcId="{C1936873-C37A-4CBC-9E9B-3DFE5BC48AC8}" destId="{4D2A7FD8-7959-4A4A-B263-A407C96B3CC4}" srcOrd="0" destOrd="0" presId="urn:microsoft.com/office/officeart/2005/8/layout/cycle3"/>
    <dgm:cxn modelId="{C0B533F6-6823-4676-A821-3A4E75B30D99}" type="presOf" srcId="{6B7805A0-56E3-4E75-827F-C9FEDF4F0C7C}" destId="{135D20DC-1591-4207-8294-0208213C6277}" srcOrd="0" destOrd="0" presId="urn:microsoft.com/office/officeart/2005/8/layout/cycle3"/>
    <dgm:cxn modelId="{AB676A50-2C8A-406F-A439-65BBB859BC8F}" type="presOf" srcId="{54C2292E-78E4-45FA-ABA0-4FF8577372CC}" destId="{70EDA63A-7AD9-4974-99CD-D893EFE74A12}" srcOrd="0" destOrd="0" presId="urn:microsoft.com/office/officeart/2005/8/layout/cycle3"/>
    <dgm:cxn modelId="{2F5CAF52-99F6-401B-A063-B55654A71BF4}" type="presParOf" srcId="{4D2A7FD8-7959-4A4A-B263-A407C96B3CC4}" destId="{336958CE-A720-4B04-B15D-DA3850D44D7E}" srcOrd="0" destOrd="0" presId="urn:microsoft.com/office/officeart/2005/8/layout/cycle3"/>
    <dgm:cxn modelId="{B085DEA3-54DF-4D57-8992-FF8F90215539}" type="presParOf" srcId="{336958CE-A720-4B04-B15D-DA3850D44D7E}" destId="{70EDA63A-7AD9-4974-99CD-D893EFE74A12}" srcOrd="0" destOrd="0" presId="urn:microsoft.com/office/officeart/2005/8/layout/cycle3"/>
    <dgm:cxn modelId="{5FD2D5FE-641C-49D5-8C36-7C952F0B654F}" type="presParOf" srcId="{336958CE-A720-4B04-B15D-DA3850D44D7E}" destId="{7D00AEF3-7150-4058-A56A-06D3FF3B1A8B}" srcOrd="1" destOrd="0" presId="urn:microsoft.com/office/officeart/2005/8/layout/cycle3"/>
    <dgm:cxn modelId="{DC0CFD4E-0385-4F72-A8ED-1A74480A6D5E}" type="presParOf" srcId="{336958CE-A720-4B04-B15D-DA3850D44D7E}" destId="{135D20DC-1591-4207-8294-0208213C6277}" srcOrd="2" destOrd="0" presId="urn:microsoft.com/office/officeart/2005/8/layout/cycle3"/>
    <dgm:cxn modelId="{E44B3B92-BA54-498D-9E62-A18542327736}" type="presParOf" srcId="{336958CE-A720-4B04-B15D-DA3850D44D7E}" destId="{B79EA664-6DA5-4945-A8F6-99D811F42BBB}" srcOrd="3" destOrd="0" presId="urn:microsoft.com/office/officeart/2005/8/layout/cycle3"/>
    <dgm:cxn modelId="{A77D238F-CA1A-49D1-A89D-2E2FBC4FFB03}" type="presParOf" srcId="{336958CE-A720-4B04-B15D-DA3850D44D7E}" destId="{A0A4C4B4-B078-41A8-8B21-C51EE516FB59}" srcOrd="4" destOrd="0" presId="urn:microsoft.com/office/officeart/2005/8/layout/cycle3"/>
    <dgm:cxn modelId="{EDC5454A-794F-4A60-8AA1-8B2289B7538A}" type="presParOf" srcId="{336958CE-A720-4B04-B15D-DA3850D44D7E}" destId="{30A39A6F-C79E-4134-9A80-1B27599B6A6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0AEF3-7150-4058-A56A-06D3FF3B1A8B}">
      <dsp:nvSpPr>
        <dsp:cNvPr id="0" name=""/>
        <dsp:cNvSpPr/>
      </dsp:nvSpPr>
      <dsp:spPr>
        <a:xfrm>
          <a:off x="1611661" y="-19272"/>
          <a:ext cx="4585138" cy="4585138"/>
        </a:xfrm>
        <a:prstGeom prst="circularArrow">
          <a:avLst>
            <a:gd name="adj1" fmla="val 5544"/>
            <a:gd name="adj2" fmla="val 330680"/>
            <a:gd name="adj3" fmla="val 13425701"/>
            <a:gd name="adj4" fmla="val 17602998"/>
            <a:gd name="adj5" fmla="val 5757"/>
          </a:avLst>
        </a:prstGeom>
        <a:solidFill>
          <a:schemeClr val="bg1">
            <a:lumMod val="50000"/>
          </a:schemeClr>
        </a:solidFill>
        <a:ln>
          <a:noFill/>
        </a:ln>
        <a:effectLst/>
      </dsp:spPr>
      <dsp:style>
        <a:lnRef idx="0">
          <a:scrgbClr r="0" g="0" b="0"/>
        </a:lnRef>
        <a:fillRef idx="1">
          <a:scrgbClr r="0" g="0" b="0"/>
        </a:fillRef>
        <a:effectRef idx="0">
          <a:scrgbClr r="0" g="0" b="0"/>
        </a:effectRef>
        <a:fontRef idx="minor"/>
      </dsp:style>
    </dsp:sp>
    <dsp:sp modelId="{70EDA63A-7AD9-4974-99CD-D893EFE74A12}">
      <dsp:nvSpPr>
        <dsp:cNvPr id="0" name=""/>
        <dsp:cNvSpPr/>
      </dsp:nvSpPr>
      <dsp:spPr>
        <a:xfrm>
          <a:off x="2525219" y="35962"/>
          <a:ext cx="2462189" cy="1061439"/>
        </a:xfrm>
        <a:prstGeom prst="roundRect">
          <a:avLst/>
        </a:prstGeom>
        <a:solidFill>
          <a:schemeClr val="accent6">
            <a:lumMod val="60000"/>
            <a:lumOff val="4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tx1"/>
              </a:solidFill>
              <a:latin typeface="+mj-lt"/>
              <a:cs typeface="Arial" panose="020B0604020202020204" pitchFamily="34" charset="0"/>
            </a:rPr>
            <a:t>Товаропроизводитель включает в стоимость своей продукции затраты на утилизацию</a:t>
          </a:r>
          <a:endParaRPr lang="ru-RU" sz="1400" kern="1200" dirty="0">
            <a:solidFill>
              <a:schemeClr val="tx1"/>
            </a:solidFill>
            <a:latin typeface="+mj-lt"/>
            <a:cs typeface="Arial" panose="020B0604020202020204" pitchFamily="34" charset="0"/>
          </a:endParaRPr>
        </a:p>
      </dsp:txBody>
      <dsp:txXfrm>
        <a:off x="2577034" y="87777"/>
        <a:ext cx="2358559" cy="957809"/>
      </dsp:txXfrm>
    </dsp:sp>
    <dsp:sp modelId="{135D20DC-1591-4207-8294-0208213C6277}">
      <dsp:nvSpPr>
        <dsp:cNvPr id="0" name=""/>
        <dsp:cNvSpPr/>
      </dsp:nvSpPr>
      <dsp:spPr>
        <a:xfrm>
          <a:off x="4975805" y="1132899"/>
          <a:ext cx="2062304" cy="1357508"/>
        </a:xfrm>
        <a:prstGeom prst="roundRect">
          <a:avLst/>
        </a:prstGeom>
        <a:solidFill>
          <a:schemeClr val="accent6">
            <a:lumMod val="60000"/>
            <a:lumOff val="4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tx1"/>
              </a:solidFill>
              <a:latin typeface="+mj-lt"/>
              <a:cs typeface="Arial" panose="020B0604020202020204" pitchFamily="34" charset="0"/>
            </a:rPr>
            <a:t>Предприятия розничной торговли реализуют товар и могут собирать использованный товар</a:t>
          </a:r>
          <a:endParaRPr lang="ru-RU" sz="1400" kern="1200" dirty="0">
            <a:solidFill>
              <a:schemeClr val="tx1"/>
            </a:solidFill>
            <a:latin typeface="+mj-lt"/>
            <a:cs typeface="Arial" panose="020B0604020202020204" pitchFamily="34" charset="0"/>
          </a:endParaRPr>
        </a:p>
      </dsp:txBody>
      <dsp:txXfrm>
        <a:off x="5042073" y="1199167"/>
        <a:ext cx="1929768" cy="1224972"/>
      </dsp:txXfrm>
    </dsp:sp>
    <dsp:sp modelId="{B79EA664-6DA5-4945-A8F6-99D811F42BBB}">
      <dsp:nvSpPr>
        <dsp:cNvPr id="0" name=""/>
        <dsp:cNvSpPr/>
      </dsp:nvSpPr>
      <dsp:spPr>
        <a:xfrm>
          <a:off x="4197007" y="3156115"/>
          <a:ext cx="2392261" cy="1572099"/>
        </a:xfrm>
        <a:prstGeom prst="roundRect">
          <a:avLst/>
        </a:prstGeom>
        <a:solidFill>
          <a:schemeClr val="accent6">
            <a:lumMod val="60000"/>
            <a:lumOff val="4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tx1"/>
              </a:solidFill>
              <a:latin typeface="+mj-lt"/>
              <a:cs typeface="Arial" panose="020B0604020202020204" pitchFamily="34" charset="0"/>
            </a:rPr>
            <a:t>Потребитель покупая товар, оплачивает платеж за утилизацию. При сдаче использованного товара может получить вознаграждение </a:t>
          </a:r>
          <a:endParaRPr lang="ru-RU" sz="1400" kern="1200" dirty="0">
            <a:solidFill>
              <a:schemeClr val="tx1"/>
            </a:solidFill>
            <a:latin typeface="+mj-lt"/>
            <a:cs typeface="Arial" panose="020B0604020202020204" pitchFamily="34" charset="0"/>
          </a:endParaRPr>
        </a:p>
      </dsp:txBody>
      <dsp:txXfrm>
        <a:off x="4273751" y="3232859"/>
        <a:ext cx="2238773" cy="1418611"/>
      </dsp:txXfrm>
    </dsp:sp>
    <dsp:sp modelId="{A0A4C4B4-B078-41A8-8B21-C51EE516FB59}">
      <dsp:nvSpPr>
        <dsp:cNvPr id="0" name=""/>
        <dsp:cNvSpPr/>
      </dsp:nvSpPr>
      <dsp:spPr>
        <a:xfrm>
          <a:off x="930831" y="3283090"/>
          <a:ext cx="2244988" cy="1212717"/>
        </a:xfrm>
        <a:prstGeom prst="roundRect">
          <a:avLst/>
        </a:prstGeom>
        <a:solidFill>
          <a:schemeClr val="accent6">
            <a:lumMod val="60000"/>
            <a:lumOff val="4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kern="1200" dirty="0" smtClean="0">
              <a:solidFill>
                <a:schemeClr val="tx1"/>
              </a:solidFill>
              <a:latin typeface="+mj-lt"/>
              <a:cs typeface="Arial" panose="020B0604020202020204" pitchFamily="34" charset="0"/>
            </a:rPr>
            <a:t>За счет средств от РОП работают пункты сбора и сортировки</a:t>
          </a:r>
          <a:endParaRPr lang="ru-RU" sz="1400" b="0" kern="1200" dirty="0">
            <a:solidFill>
              <a:schemeClr val="tx1"/>
            </a:solidFill>
            <a:latin typeface="+mj-lt"/>
            <a:cs typeface="Arial" panose="020B0604020202020204" pitchFamily="34" charset="0"/>
          </a:endParaRPr>
        </a:p>
      </dsp:txBody>
      <dsp:txXfrm>
        <a:off x="990031" y="3342290"/>
        <a:ext cx="2126588" cy="1094317"/>
      </dsp:txXfrm>
    </dsp:sp>
    <dsp:sp modelId="{30A39A6F-C79E-4134-9A80-1B27599B6A68}">
      <dsp:nvSpPr>
        <dsp:cNvPr id="0" name=""/>
        <dsp:cNvSpPr/>
      </dsp:nvSpPr>
      <dsp:spPr>
        <a:xfrm>
          <a:off x="0" y="1427434"/>
          <a:ext cx="2731486" cy="1322106"/>
        </a:xfrm>
        <a:prstGeom prst="roundRect">
          <a:avLst/>
        </a:prstGeom>
        <a:solidFill>
          <a:schemeClr val="accent6">
            <a:lumMod val="60000"/>
            <a:lumOff val="4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kern="1200" dirty="0" smtClean="0">
              <a:solidFill>
                <a:schemeClr val="tx1"/>
              </a:solidFill>
              <a:latin typeface="+mj-lt"/>
              <a:cs typeface="Arial" panose="020B0604020202020204" pitchFamily="34" charset="0"/>
            </a:rPr>
            <a:t>Средства от РОП расходуются посредством реализации государственных программ в форме предоставления субсидий организациям по переработке отходов на </a:t>
          </a:r>
          <a:r>
            <a:rPr lang="ru-RU" sz="1200" b="0" kern="1200" dirty="0" err="1" smtClean="0">
              <a:solidFill>
                <a:schemeClr val="tx1"/>
              </a:solidFill>
              <a:latin typeface="+mj-lt"/>
              <a:cs typeface="Arial" panose="020B0604020202020204" pitchFamily="34" charset="0"/>
            </a:rPr>
            <a:t>софинансирование</a:t>
          </a:r>
          <a:r>
            <a:rPr lang="ru-RU" sz="1200" b="0" kern="1200" dirty="0" smtClean="0">
              <a:solidFill>
                <a:schemeClr val="tx1"/>
              </a:solidFill>
              <a:latin typeface="+mj-lt"/>
              <a:cs typeface="Arial" panose="020B0604020202020204" pitchFamily="34" charset="0"/>
            </a:rPr>
            <a:t> </a:t>
          </a:r>
          <a:endParaRPr lang="ru-RU" sz="1200" b="0" kern="1200" dirty="0">
            <a:solidFill>
              <a:schemeClr val="tx1"/>
            </a:solidFill>
            <a:latin typeface="+mj-lt"/>
            <a:cs typeface="Arial" panose="020B0604020202020204" pitchFamily="34" charset="0"/>
          </a:endParaRPr>
        </a:p>
      </dsp:txBody>
      <dsp:txXfrm>
        <a:off x="64540" y="1491974"/>
        <a:ext cx="2602406" cy="119302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19A081-52E5-4516-99F4-F723B8713F3C}"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25274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19A081-52E5-4516-99F4-F723B8713F3C}"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381652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19A081-52E5-4516-99F4-F723B8713F3C}"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148224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19A081-52E5-4516-99F4-F723B8713F3C}"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349276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F19A081-52E5-4516-99F4-F723B8713F3C}" type="datetimeFigureOut">
              <a:rPr lang="ru-RU" smtClean="0"/>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58008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F19A081-52E5-4516-99F4-F723B8713F3C}" type="datetimeFigureOut">
              <a:rPr lang="ru-RU" smtClean="0"/>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290745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F19A081-52E5-4516-99F4-F723B8713F3C}" type="datetimeFigureOut">
              <a:rPr lang="ru-RU" smtClean="0"/>
              <a:t>07.09.2021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127922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19A081-52E5-4516-99F4-F723B8713F3C}" type="datetimeFigureOut">
              <a:rPr lang="ru-RU" smtClean="0"/>
              <a:t>07.09.2021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182158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19A081-52E5-4516-99F4-F723B8713F3C}" type="datetimeFigureOut">
              <a:rPr lang="ru-RU" smtClean="0"/>
              <a:t>07.09.2021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131969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F19A081-52E5-4516-99F4-F723B8713F3C}" type="datetimeFigureOut">
              <a:rPr lang="ru-RU" smtClean="0"/>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377439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F19A081-52E5-4516-99F4-F723B8713F3C}" type="datetimeFigureOut">
              <a:rPr lang="ru-RU" smtClean="0"/>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DF3B8-5751-4E11-A95B-4A2F29F66ADC}" type="slidenum">
              <a:rPr lang="ru-RU" smtClean="0"/>
              <a:t>‹#›</a:t>
            </a:fld>
            <a:endParaRPr lang="ru-RU"/>
          </a:p>
        </p:txBody>
      </p:sp>
    </p:spTree>
    <p:extLst>
      <p:ext uri="{BB962C8B-B14F-4D97-AF65-F5344CB8AC3E}">
        <p14:creationId xmlns:p14="http://schemas.microsoft.com/office/powerpoint/2010/main" val="284118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9A081-52E5-4516-99F4-F723B8713F3C}" type="datetimeFigureOut">
              <a:rPr lang="ru-RU" smtClean="0"/>
              <a:t>07.09.2021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DF3B8-5751-4E11-A95B-4A2F29F66ADC}" type="slidenum">
              <a:rPr lang="ru-RU" smtClean="0"/>
              <a:t>‹#›</a:t>
            </a:fld>
            <a:endParaRPr lang="ru-RU"/>
          </a:p>
        </p:txBody>
      </p:sp>
    </p:spTree>
    <p:extLst>
      <p:ext uri="{BB962C8B-B14F-4D97-AF65-F5344CB8AC3E}">
        <p14:creationId xmlns:p14="http://schemas.microsoft.com/office/powerpoint/2010/main" val="1382354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765" y="1310622"/>
            <a:ext cx="9592235" cy="2373872"/>
          </a:xfrm>
        </p:spPr>
        <p:txBody>
          <a:bodyPr>
            <a:normAutofit/>
          </a:bodyPr>
          <a:lstStyle/>
          <a:p>
            <a:r>
              <a:rPr lang="ru-RU" sz="4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Внедрение экономических механизмов в сфере обращения отходов в КР</a:t>
            </a:r>
            <a:endParaRPr lang="ru-RU" sz="4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Подзаголовок 2"/>
          <p:cNvSpPr>
            <a:spLocks noGrp="1"/>
          </p:cNvSpPr>
          <p:nvPr>
            <p:ph type="subTitle" idx="1"/>
          </p:nvPr>
        </p:nvSpPr>
        <p:spPr>
          <a:xfrm>
            <a:off x="1658471" y="4531658"/>
            <a:ext cx="9144000" cy="1963271"/>
          </a:xfrm>
        </p:spPr>
        <p:txBody>
          <a:bodyPr>
            <a:normAutofit/>
          </a:bodyPr>
          <a:lstStyle/>
          <a:p>
            <a:endParaRPr lang="ru-RU" dirty="0" smtClean="0"/>
          </a:p>
          <a:p>
            <a:r>
              <a:rPr lang="ru-RU" dirty="0" smtClean="0">
                <a:latin typeface="Verdana" panose="020B0604030504040204" pitchFamily="34" charset="0"/>
                <a:ea typeface="Verdana" panose="020B0604030504040204" pitchFamily="34" charset="0"/>
                <a:cs typeface="Verdana" panose="020B0604030504040204" pitchFamily="34" charset="0"/>
              </a:rPr>
              <a:t>3 сентября, 2021 г. </a:t>
            </a:r>
          </a:p>
          <a:p>
            <a:r>
              <a:rPr lang="ru-RU" dirty="0" smtClean="0">
                <a:latin typeface="Verdana" panose="020B0604030504040204" pitchFamily="34" charset="0"/>
                <a:ea typeface="Verdana" panose="020B0604030504040204" pitchFamily="34" charset="0"/>
                <a:cs typeface="Verdana" panose="020B0604030504040204" pitchFamily="34" charset="0"/>
              </a:rPr>
              <a:t>Бишкек</a:t>
            </a:r>
            <a:endParaRPr lang="ru-RU"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1584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2694" y="365125"/>
            <a:ext cx="10641106" cy="1325563"/>
          </a:xfrm>
        </p:spPr>
        <p:txBody>
          <a:bodyPr>
            <a:normAutofit fontScale="90000"/>
          </a:bodyPr>
          <a:lstStyle/>
          <a:p>
            <a:pPr marL="228600" lvl="0" indent="-228600" algn="ctr">
              <a:spcBef>
                <a:spcPts val="1000"/>
              </a:spcBef>
            </a:pPr>
            <a:r>
              <a:rPr lang="ru-RU" sz="2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Проект постановления Правительства КР </a:t>
            </a: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a:t>
            </a:r>
            <a:r>
              <a:rPr lang="ru-RU" sz="2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Об утверждении перечня продукции (товаров), на которую (которые) распространяются расширенные обязательства производителей (импортеров</a:t>
            </a: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a:t>
            </a:r>
            <a:endParaRPr lang="ru-RU"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Объект 3"/>
          <p:cNvPicPr>
            <a:picLocks noGrp="1" noChangeAspect="1"/>
          </p:cNvPicPr>
          <p:nvPr>
            <p:ph idx="1"/>
          </p:nvPr>
        </p:nvPicPr>
        <p:blipFill rotWithShape="1">
          <a:blip r:embed="rId2"/>
          <a:srcRect l="19948" t="30008" r="20781" b="31296"/>
          <a:stretch/>
        </p:blipFill>
        <p:spPr>
          <a:xfrm>
            <a:off x="441942" y="2245659"/>
            <a:ext cx="10911858" cy="4007224"/>
          </a:xfrm>
          <a:prstGeom prst="rect">
            <a:avLst/>
          </a:prstGeom>
          <a:ln w="38100">
            <a:noFill/>
          </a:ln>
        </p:spPr>
      </p:pic>
    </p:spTree>
    <p:extLst>
      <p:ext uri="{BB962C8B-B14F-4D97-AF65-F5344CB8AC3E}">
        <p14:creationId xmlns:p14="http://schemas.microsoft.com/office/powerpoint/2010/main" val="413335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2293B926-5B22-1C4A-AF54-D7F2A88A6C7E}"/>
              </a:ext>
            </a:extLst>
          </p:cNvPr>
          <p:cNvSpPr>
            <a:spLocks noGrp="1"/>
          </p:cNvSpPr>
          <p:nvPr>
            <p:ph type="title"/>
          </p:nvPr>
        </p:nvSpPr>
        <p:spPr>
          <a:xfrm>
            <a:off x="2629082" y="270765"/>
            <a:ext cx="6043863" cy="826896"/>
          </a:xfrm>
        </p:spPr>
        <p:txBody>
          <a:bodyPr>
            <a:normAutofit/>
          </a:bodyPr>
          <a:lstStyle/>
          <a:p>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Принцип РОП </a:t>
            </a:r>
            <a:endParaRPr lang="en-US" sz="36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Объект 1"/>
          <p:cNvSpPr>
            <a:spLocks noGrp="1"/>
          </p:cNvSpPr>
          <p:nvPr>
            <p:ph sz="half" idx="2"/>
          </p:nvPr>
        </p:nvSpPr>
        <p:spPr>
          <a:xfrm>
            <a:off x="336176" y="1869141"/>
            <a:ext cx="4738255" cy="4491318"/>
          </a:xfrm>
        </p:spPr>
        <p:txBody>
          <a:bodyPr>
            <a:normAutofit fontScale="85000" lnSpcReduction="20000"/>
          </a:bodyPr>
          <a:lstStyle/>
          <a:p>
            <a:pPr>
              <a:buClr>
                <a:schemeClr val="accent6">
                  <a:lumMod val="50000"/>
                </a:schemeClr>
              </a:buClr>
              <a:buSzPct val="60000"/>
              <a:buFont typeface="Wingdings" panose="05000000000000000000" pitchFamily="2" charset="2"/>
              <a:buChar char="§"/>
            </a:pPr>
            <a:r>
              <a:rPr lang="ru-RU" dirty="0" smtClean="0"/>
              <a:t>РОП – экономический механизм, запускающий цикл УПП.</a:t>
            </a:r>
          </a:p>
          <a:p>
            <a:pPr>
              <a:lnSpc>
                <a:spcPct val="110000"/>
              </a:lnSpc>
              <a:spcBef>
                <a:spcPts val="0"/>
              </a:spcBef>
              <a:buClr>
                <a:schemeClr val="accent6">
                  <a:lumMod val="50000"/>
                </a:schemeClr>
              </a:buClr>
              <a:buSzPct val="60000"/>
              <a:buFont typeface="Wingdings" panose="05000000000000000000" pitchFamily="2" charset="2"/>
              <a:buChar char="§"/>
            </a:pPr>
            <a:r>
              <a:rPr lang="ru-RU" dirty="0"/>
              <a:t>РОП - эффективный механизм </a:t>
            </a:r>
            <a:endParaRPr lang="ru-RU" dirty="0" smtClean="0"/>
          </a:p>
          <a:p>
            <a:pPr>
              <a:lnSpc>
                <a:spcPct val="110000"/>
              </a:lnSpc>
              <a:spcBef>
                <a:spcPts val="0"/>
              </a:spcBef>
              <a:buClr>
                <a:schemeClr val="accent6">
                  <a:lumMod val="50000"/>
                </a:schemeClr>
              </a:buClr>
              <a:buSzPct val="60000"/>
              <a:buFont typeface="Wingdings" panose="05000000000000000000" pitchFamily="2" charset="2"/>
              <a:buChar char="§"/>
            </a:pPr>
            <a:r>
              <a:rPr lang="ru-RU" dirty="0" smtClean="0"/>
              <a:t>привлечения </a:t>
            </a:r>
            <a:r>
              <a:rPr lang="ru-RU" dirty="0"/>
              <a:t>финансирования на развитие инфраструктуры для заготовки </a:t>
            </a:r>
            <a:r>
              <a:rPr lang="ru-RU" dirty="0" smtClean="0"/>
              <a:t>и </a:t>
            </a:r>
            <a:r>
              <a:rPr lang="ru-RU" dirty="0"/>
              <a:t>переработки вторичных </a:t>
            </a:r>
            <a:r>
              <a:rPr lang="ru-RU" dirty="0" smtClean="0"/>
              <a:t>ресурсов.</a:t>
            </a:r>
            <a:endParaRPr lang="ru-RU" dirty="0"/>
          </a:p>
          <a:p>
            <a:pPr>
              <a:buClr>
                <a:schemeClr val="accent6">
                  <a:lumMod val="50000"/>
                </a:schemeClr>
              </a:buClr>
              <a:buSzPct val="60000"/>
              <a:buFont typeface="Wingdings" panose="05000000000000000000" pitchFamily="2" charset="2"/>
              <a:buChar char="§"/>
            </a:pPr>
            <a:r>
              <a:rPr lang="ru-RU" dirty="0" smtClean="0"/>
              <a:t>РОП стимулирует: </a:t>
            </a:r>
          </a:p>
          <a:p>
            <a:pPr lvl="1">
              <a:buFont typeface="Calibri" panose="020F0502020204030204" pitchFamily="34" charset="0"/>
              <a:buChar char="-"/>
            </a:pPr>
            <a:r>
              <a:rPr lang="ru-RU" dirty="0" smtClean="0"/>
              <a:t>развитие системы селективного сбора отходов;</a:t>
            </a:r>
          </a:p>
          <a:p>
            <a:pPr lvl="1">
              <a:buFont typeface="Calibri" panose="020F0502020204030204" pitchFamily="34" charset="0"/>
              <a:buChar char="-"/>
            </a:pPr>
            <a:r>
              <a:rPr lang="ru-RU" dirty="0" smtClean="0"/>
              <a:t>увеличение переработки отходов;</a:t>
            </a:r>
          </a:p>
          <a:p>
            <a:pPr lvl="1">
              <a:buFont typeface="Calibri" panose="020F0502020204030204" pitchFamily="34" charset="0"/>
              <a:buChar char="-"/>
            </a:pPr>
            <a:r>
              <a:rPr lang="ru-RU" dirty="0" smtClean="0"/>
              <a:t>координацию услуг  по устойчивому использованию ресурсами</a:t>
            </a:r>
            <a:endParaRPr lang="ru-RU" dirty="0"/>
          </a:p>
        </p:txBody>
      </p:sp>
      <p:graphicFrame>
        <p:nvGraphicFramePr>
          <p:cNvPr id="39" name="Схема 38"/>
          <p:cNvGraphicFramePr/>
          <p:nvPr>
            <p:extLst>
              <p:ext uri="{D42A27DB-BD31-4B8C-83A1-F6EECF244321}">
                <p14:modId xmlns:p14="http://schemas.microsoft.com/office/powerpoint/2010/main" val="1025352525"/>
              </p:ext>
            </p:extLst>
          </p:nvPr>
        </p:nvGraphicFramePr>
        <p:xfrm>
          <a:off x="5153890" y="1600166"/>
          <a:ext cx="7038110" cy="4602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 name="Овал 39"/>
          <p:cNvSpPr/>
          <p:nvPr/>
        </p:nvSpPr>
        <p:spPr>
          <a:xfrm>
            <a:off x="8321905" y="3319118"/>
            <a:ext cx="1300378" cy="1164617"/>
          </a:xfrm>
          <a:prstGeom prst="ellipse">
            <a:avLst/>
          </a:prstGeom>
          <a:noFill/>
          <a:ln w="38100">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TextBox 40"/>
          <p:cNvSpPr txBox="1"/>
          <p:nvPr/>
        </p:nvSpPr>
        <p:spPr>
          <a:xfrm>
            <a:off x="8305851" y="3643754"/>
            <a:ext cx="1332486" cy="646331"/>
          </a:xfrm>
          <a:prstGeom prst="rect">
            <a:avLst/>
          </a:prstGeom>
          <a:noFill/>
        </p:spPr>
        <p:txBody>
          <a:bodyPr wrap="square" rtlCol="0">
            <a:spAutoFit/>
          </a:bodyPr>
          <a:lstStyle/>
          <a:p>
            <a:pPr algn="ctr"/>
            <a:r>
              <a:rPr lang="ru-RU" b="1" dirty="0" smtClean="0">
                <a:latin typeface="Arial" panose="020B0604020202020204" pitchFamily="34" charset="0"/>
                <a:cs typeface="Arial" panose="020B0604020202020204" pitchFamily="34" charset="0"/>
              </a:rPr>
              <a:t>Оператор</a:t>
            </a:r>
          </a:p>
          <a:p>
            <a:pPr algn="ctr"/>
            <a:r>
              <a:rPr lang="ru-RU" b="1" dirty="0" smtClean="0">
                <a:latin typeface="Arial" panose="020B0604020202020204" pitchFamily="34" charset="0"/>
                <a:cs typeface="Arial" panose="020B0604020202020204" pitchFamily="34" charset="0"/>
              </a:rPr>
              <a:t>РОП</a:t>
            </a:r>
            <a:endParaRPr lang="ru-RU" b="1" dirty="0">
              <a:latin typeface="Arial" panose="020B0604020202020204" pitchFamily="34" charset="0"/>
              <a:cs typeface="Arial" panose="020B0604020202020204" pitchFamily="34" charset="0"/>
            </a:endParaRPr>
          </a:p>
        </p:txBody>
      </p:sp>
      <p:cxnSp>
        <p:nvCxnSpPr>
          <p:cNvPr id="32" name="Прямая со стрелкой 31"/>
          <p:cNvCxnSpPr/>
          <p:nvPr/>
        </p:nvCxnSpPr>
        <p:spPr>
          <a:xfrm>
            <a:off x="8867872" y="2881745"/>
            <a:ext cx="0" cy="360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V="1">
            <a:off x="9157855" y="2881745"/>
            <a:ext cx="0" cy="360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flipH="1">
            <a:off x="7968289" y="3740736"/>
            <a:ext cx="33154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flipV="1">
            <a:off x="7968289" y="4015410"/>
            <a:ext cx="317691"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p:nvPr/>
        </p:nvCxnSpPr>
        <p:spPr>
          <a:xfrm flipV="1">
            <a:off x="8127134" y="4441753"/>
            <a:ext cx="210825"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flipH="1">
            <a:off x="8299835" y="4559569"/>
            <a:ext cx="179147" cy="3137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flipV="1">
            <a:off x="9594274" y="3514182"/>
            <a:ext cx="42949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p:nvPr/>
        </p:nvCxnSpPr>
        <p:spPr>
          <a:xfrm flipH="1">
            <a:off x="9638337" y="3643754"/>
            <a:ext cx="3854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flipH="1" flipV="1">
            <a:off x="9670446" y="4324324"/>
            <a:ext cx="417874" cy="297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p:nvPr/>
        </p:nvCxnSpPr>
        <p:spPr>
          <a:xfrm>
            <a:off x="9477472" y="4497171"/>
            <a:ext cx="401911" cy="304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6800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Что предусматривает система РОП</a:t>
            </a:r>
            <a:endParaRPr lang="ru-RU" sz="36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470647" y="1690688"/>
            <a:ext cx="10883153" cy="4615516"/>
          </a:xfrm>
        </p:spPr>
        <p:txBody>
          <a:bodyPr>
            <a:noAutofit/>
          </a:bodyPr>
          <a:lstStyle/>
          <a:p>
            <a:pPr>
              <a:buClr>
                <a:schemeClr val="accent6">
                  <a:lumMod val="50000"/>
                </a:schemeClr>
              </a:buClr>
              <a:buSzPct val="60000"/>
              <a:buFont typeface="Courier New" panose="02070309020205020404" pitchFamily="49" charset="0"/>
              <a:buChar char="▫"/>
            </a:pPr>
            <a:r>
              <a:rPr lang="ru-RU" b="1" dirty="0" smtClean="0">
                <a:ea typeface="Verdana" panose="020B0604030504040204" pitchFamily="34" charset="0"/>
                <a:cs typeface="Verdana" panose="020B0604030504040204" pitchFamily="34" charset="0"/>
              </a:rPr>
              <a:t>Система РОП</a:t>
            </a:r>
            <a:r>
              <a:rPr lang="ru-RU" dirty="0">
                <a:ea typeface="Verdana" panose="020B0604030504040204" pitchFamily="34" charset="0"/>
                <a:cs typeface="Verdana" panose="020B0604030504040204" pitchFamily="34" charset="0"/>
              </a:rPr>
              <a:t> - комплекс экономических, финансовых, административных и организационных мероприятий для обеспечения ответственности производителей продукции за управление </a:t>
            </a:r>
            <a:r>
              <a:rPr lang="ru-RU" dirty="0" smtClean="0">
                <a:ea typeface="Verdana" panose="020B0604030504040204" pitchFamily="34" charset="0"/>
                <a:cs typeface="Verdana" panose="020B0604030504040204" pitchFamily="34" charset="0"/>
              </a:rPr>
              <a:t>отходами, которыми становится их продукция, после утраты своих потребительских свойств.</a:t>
            </a:r>
          </a:p>
          <a:p>
            <a:pPr>
              <a:buClr>
                <a:schemeClr val="accent6">
                  <a:lumMod val="50000"/>
                </a:schemeClr>
              </a:buClr>
              <a:buSzPct val="60000"/>
              <a:buFont typeface="Courier New" panose="02070309020205020404" pitchFamily="49" charset="0"/>
              <a:buChar char="▫"/>
            </a:pPr>
            <a:endParaRPr lang="ru-RU" dirty="0">
              <a:ea typeface="Verdana" panose="020B0604030504040204" pitchFamily="34" charset="0"/>
              <a:cs typeface="Verdana" panose="020B0604030504040204" pitchFamily="34" charset="0"/>
            </a:endParaRPr>
          </a:p>
          <a:p>
            <a:pPr>
              <a:buClr>
                <a:schemeClr val="accent6">
                  <a:lumMod val="50000"/>
                </a:schemeClr>
              </a:buClr>
              <a:buSzPct val="60000"/>
              <a:buFont typeface="Courier New" panose="02070309020205020404" pitchFamily="49" charset="0"/>
              <a:buChar char="▫"/>
            </a:pPr>
            <a:r>
              <a:rPr lang="ru-RU" dirty="0" smtClean="0">
                <a:ea typeface="Verdana" panose="020B0604030504040204" pitchFamily="34" charset="0"/>
                <a:cs typeface="Verdana" panose="020B0604030504040204" pitchFamily="34" charset="0"/>
              </a:rPr>
              <a:t>Эти мероприятия регламентируются рядом НПА для продукции</a:t>
            </a:r>
            <a:r>
              <a:rPr lang="ru-RU" dirty="0">
                <a:ea typeface="Verdana" panose="020B0604030504040204" pitchFamily="34" charset="0"/>
                <a:cs typeface="Verdana" panose="020B0604030504040204" pitchFamily="34" charset="0"/>
              </a:rPr>
              <a:t>, вследствие потребления/использования которой образуются отходы упаковки, электрического и электронного оборудования, батареек, батарей и аккумуляторов, транспортных средств, у которых закончился срок эксплуатации, масел, шин, текстиля и т. п.</a:t>
            </a:r>
          </a:p>
          <a:p>
            <a:endParaRPr lang="ru-RU"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2985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688" y="513509"/>
            <a:ext cx="11053482" cy="1325563"/>
          </a:xfrm>
        </p:spPr>
        <p:txBody>
          <a:bodyPr>
            <a:normAutofit/>
          </a:bodyPr>
          <a:lstStyle/>
          <a:p>
            <a:r>
              <a:rPr lang="ru-RU" sz="32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Обязательства производителей и импортеров</a:t>
            </a:r>
            <a:endParaRPr lang="ru-RU" sz="32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645458" y="2134907"/>
            <a:ext cx="10555941" cy="4351338"/>
          </a:xfrm>
        </p:spPr>
        <p:txBody>
          <a:bodyPr>
            <a:normAutofit/>
          </a:bodyPr>
          <a:lstStyle/>
          <a:p>
            <a:pPr marL="0" indent="0">
              <a:buNone/>
            </a:pPr>
            <a:r>
              <a:rPr lang="ru-RU" dirty="0" smtClean="0">
                <a:ea typeface="Verdana" panose="020B0604030504040204" pitchFamily="34" charset="0"/>
                <a:cs typeface="Verdana" panose="020B0604030504040204" pitchFamily="34" charset="0"/>
              </a:rPr>
              <a:t>Производители продукции исполняют свои обязательства:</a:t>
            </a:r>
          </a:p>
          <a:p>
            <a:pPr>
              <a:buClr>
                <a:schemeClr val="accent6">
                  <a:lumMod val="50000"/>
                </a:schemeClr>
              </a:buClr>
              <a:buSzPct val="60000"/>
              <a:buFont typeface="Courier New" panose="02070309020205020404" pitchFamily="49" charset="0"/>
              <a:buChar char="▫"/>
            </a:pPr>
            <a:r>
              <a:rPr lang="ru-RU" dirty="0" smtClean="0">
                <a:ea typeface="Verdana" panose="020B0604030504040204" pitchFamily="34" charset="0"/>
                <a:cs typeface="Verdana" panose="020B0604030504040204" pitchFamily="34" charset="0"/>
              </a:rPr>
              <a:t>коллективно - через организации коллективной РОП;</a:t>
            </a:r>
          </a:p>
          <a:p>
            <a:pPr>
              <a:buClr>
                <a:schemeClr val="accent6">
                  <a:lumMod val="50000"/>
                </a:schemeClr>
              </a:buClr>
              <a:buSzPct val="60000"/>
              <a:buFont typeface="Courier New" panose="02070309020205020404" pitchFamily="49" charset="0"/>
              <a:buChar char="▫"/>
            </a:pPr>
            <a:r>
              <a:rPr lang="ru-RU" dirty="0" smtClean="0">
                <a:ea typeface="Verdana" panose="020B0604030504040204" pitchFamily="34" charset="0"/>
                <a:cs typeface="Verdana" panose="020B0604030504040204" pitchFamily="34" charset="0"/>
              </a:rPr>
              <a:t>индивидуально - через организации индивидуальной РОП.</a:t>
            </a:r>
          </a:p>
          <a:p>
            <a:pPr marL="0" indent="0">
              <a:buNone/>
            </a:pPr>
            <a:endParaRPr lang="ru-RU" dirty="0" smtClean="0">
              <a:ea typeface="Verdana" panose="020B0604030504040204" pitchFamily="34" charset="0"/>
              <a:cs typeface="Verdana" panose="020B0604030504040204" pitchFamily="34" charset="0"/>
            </a:endParaRPr>
          </a:p>
          <a:p>
            <a:pPr marL="0" indent="0">
              <a:buNone/>
            </a:pPr>
            <a:r>
              <a:rPr lang="ru-RU" dirty="0" smtClean="0">
                <a:ea typeface="Verdana" panose="020B0604030504040204" pitchFamily="34" charset="0"/>
                <a:cs typeface="Verdana" panose="020B0604030504040204" pitchFamily="34" charset="0"/>
              </a:rPr>
              <a:t>Организации коллективной и индивидуальной РОП создаются и регистрируются как </a:t>
            </a:r>
            <a:r>
              <a:rPr lang="ru-RU" b="1" dirty="0" smtClean="0">
                <a:ea typeface="Verdana" panose="020B0604030504040204" pitchFamily="34" charset="0"/>
                <a:cs typeface="Verdana" panose="020B0604030504040204" pitchFamily="34" charset="0"/>
              </a:rPr>
              <a:t>неприбыльные организации</a:t>
            </a:r>
            <a:r>
              <a:rPr lang="ru-RU" dirty="0" smtClean="0">
                <a:ea typeface="Verdana" panose="020B0604030504040204" pitchFamily="34" charset="0"/>
                <a:cs typeface="Verdana" panose="020B0604030504040204" pitchFamily="34" charset="0"/>
              </a:rPr>
              <a:t>, а их управление осуществляется исключительно производителями продукции.</a:t>
            </a:r>
          </a:p>
          <a:p>
            <a:endParaRPr lang="ru-RU"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4859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04769"/>
          </a:xfrm>
        </p:spPr>
        <p:txBody>
          <a:bodyPr>
            <a:normAutofit fontScale="90000"/>
          </a:bodyPr>
          <a:lstStyle/>
          <a:p>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Система РОП включает:</a:t>
            </a:r>
            <a:b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endParaRPr lang="ru-RU" sz="36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416859" y="1438835"/>
            <a:ext cx="11147611" cy="4711234"/>
          </a:xfrm>
        </p:spPr>
        <p:txBody>
          <a:bodyPr>
            <a:normAutofit fontScale="85000" lnSpcReduction="20000"/>
          </a:bodyPr>
          <a:lstStyle/>
          <a:p>
            <a:pPr>
              <a:buClr>
                <a:schemeClr val="accent6">
                  <a:lumMod val="50000"/>
                </a:schemeClr>
              </a:buClr>
              <a:buSzPct val="80000"/>
              <a:buFont typeface="Courier New" panose="02070309020205020404" pitchFamily="49" charset="0"/>
              <a:buChar char="▫"/>
            </a:pPr>
            <a:r>
              <a:rPr lang="ru-RU" dirty="0" smtClean="0">
                <a:ea typeface="Verdana" panose="020B0604030504040204" pitchFamily="34" charset="0"/>
                <a:cs typeface="Verdana" panose="020B0604030504040204" pitchFamily="34" charset="0"/>
              </a:rPr>
              <a:t>прием от конечных потребителей отходов, образовавшихся в результате использования продукции, а также дальнейшее управление этими отходами и финансовую ответственность за такую деятельность;</a:t>
            </a:r>
          </a:p>
          <a:p>
            <a:pPr>
              <a:buClr>
                <a:schemeClr val="accent6">
                  <a:lumMod val="50000"/>
                </a:schemeClr>
              </a:buClr>
              <a:buSzPct val="80000"/>
              <a:buFont typeface="Courier New" panose="02070309020205020404" pitchFamily="49" charset="0"/>
              <a:buChar char="▫"/>
            </a:pPr>
            <a:endParaRPr lang="ru-RU" dirty="0" smtClean="0">
              <a:ea typeface="Verdana" panose="020B0604030504040204" pitchFamily="34" charset="0"/>
              <a:cs typeface="Verdana" panose="020B0604030504040204" pitchFamily="34" charset="0"/>
            </a:endParaRPr>
          </a:p>
          <a:p>
            <a:pPr>
              <a:buClr>
                <a:schemeClr val="accent6">
                  <a:lumMod val="50000"/>
                </a:schemeClr>
              </a:buClr>
              <a:buSzPct val="80000"/>
              <a:buFont typeface="Courier New" panose="02070309020205020404" pitchFamily="49" charset="0"/>
              <a:buChar char="▫"/>
            </a:pPr>
            <a:r>
              <a:rPr lang="ru-RU" dirty="0" smtClean="0">
                <a:ea typeface="Verdana" panose="020B0604030504040204" pitchFamily="34" charset="0"/>
                <a:cs typeface="Verdana" panose="020B0604030504040204" pitchFamily="34" charset="0"/>
              </a:rPr>
              <a:t>информирование создателей отходов, на которых распространяется РОП, о мерах, которые они могут осуществлять с целью предупреждения образования отходов, их пригодности для подготовки к повторному использованию и </a:t>
            </a:r>
            <a:r>
              <a:rPr lang="ru-RU" dirty="0" err="1" smtClean="0">
                <a:ea typeface="Verdana" panose="020B0604030504040204" pitchFamily="34" charset="0"/>
                <a:cs typeface="Verdana" panose="020B0604030504040204" pitchFamily="34" charset="0"/>
              </a:rPr>
              <a:t>рециклингу</a:t>
            </a:r>
            <a:r>
              <a:rPr lang="ru-RU" dirty="0" smtClean="0">
                <a:ea typeface="Verdana" panose="020B0604030504040204" pitchFamily="34" charset="0"/>
                <a:cs typeface="Verdana" panose="020B0604030504040204" pitchFamily="34" charset="0"/>
              </a:rPr>
              <a:t>, об имеющихся системах для приема и раздельного сбора отходов, образовавшихся в результате использования продукции;</a:t>
            </a:r>
          </a:p>
          <a:p>
            <a:pPr marL="0" indent="0">
              <a:buClr>
                <a:schemeClr val="accent6">
                  <a:lumMod val="50000"/>
                </a:schemeClr>
              </a:buClr>
              <a:buSzPct val="80000"/>
              <a:buNone/>
            </a:pPr>
            <a:endParaRPr lang="ru-RU" dirty="0" smtClean="0">
              <a:ea typeface="Verdana" panose="020B0604030504040204" pitchFamily="34" charset="0"/>
              <a:cs typeface="Verdana" panose="020B0604030504040204" pitchFamily="34" charset="0"/>
            </a:endParaRPr>
          </a:p>
          <a:p>
            <a:pPr>
              <a:buClr>
                <a:schemeClr val="accent6">
                  <a:lumMod val="50000"/>
                </a:schemeClr>
              </a:buClr>
              <a:buSzPct val="80000"/>
              <a:buFont typeface="Courier New" panose="02070309020205020404" pitchFamily="49" charset="0"/>
              <a:buChar char="▫"/>
            </a:pPr>
            <a:r>
              <a:rPr lang="ru-RU" dirty="0" smtClean="0">
                <a:ea typeface="Verdana" panose="020B0604030504040204" pitchFamily="34" charset="0"/>
                <a:cs typeface="Verdana" panose="020B0604030504040204" pitchFamily="34" charset="0"/>
              </a:rPr>
              <a:t>осуществление мероприятий по разработке продукции и ее составных компонентов с учетом минимизации негативного влияния на окружающую природную среду, уменьшение объемов образования отходов в процессе ее производства и использования, производство долговечной продукции, пригодной для ремонта и повторного использования, а также максимальное привлечение в производство больших объемов вторичного сырья.</a:t>
            </a:r>
          </a:p>
          <a:p>
            <a:endParaRPr lang="ru-RU"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16451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8563" y="349624"/>
            <a:ext cx="10515600" cy="894806"/>
          </a:xfrm>
        </p:spPr>
        <p:txBody>
          <a:bodyPr>
            <a:normAutofit/>
          </a:bodyPr>
          <a:lstStyle/>
          <a:p>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Первоочередные задачи</a:t>
            </a:r>
            <a:endParaRPr lang="ru-RU" sz="36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510988" y="1452282"/>
            <a:ext cx="10784540" cy="4885765"/>
          </a:xfrm>
        </p:spPr>
        <p:txBody>
          <a:bodyPr>
            <a:normAutofit/>
          </a:bodyPr>
          <a:lstStyle/>
          <a:p>
            <a:pPr>
              <a:buClr>
                <a:schemeClr val="accent6">
                  <a:lumMod val="50000"/>
                </a:schemeClr>
              </a:buClr>
              <a:buSzPct val="40000"/>
              <a:buFont typeface="Wingdings" panose="05000000000000000000" pitchFamily="2" charset="2"/>
              <a:buChar char="q"/>
            </a:pPr>
            <a:r>
              <a:rPr lang="ru-RU" sz="2400" dirty="0" smtClean="0">
                <a:solidFill>
                  <a:schemeClr val="tx1"/>
                </a:solidFill>
              </a:rPr>
              <a:t>Утверждение Перечня товаров, которые после утраты потребительских свойств, становятся вторичными материальными ресурсами;</a:t>
            </a:r>
          </a:p>
          <a:p>
            <a:pPr>
              <a:buClr>
                <a:schemeClr val="accent6">
                  <a:lumMod val="50000"/>
                </a:schemeClr>
              </a:buClr>
              <a:buSzPct val="40000"/>
              <a:buFont typeface="Wingdings" panose="05000000000000000000" pitchFamily="2" charset="2"/>
              <a:buChar char="q"/>
            </a:pPr>
            <a:endParaRPr lang="ru-RU" sz="2400" dirty="0" smtClean="0">
              <a:solidFill>
                <a:schemeClr val="tx1"/>
              </a:solidFill>
            </a:endParaRPr>
          </a:p>
          <a:p>
            <a:pPr>
              <a:buClr>
                <a:schemeClr val="accent6">
                  <a:lumMod val="50000"/>
                </a:schemeClr>
              </a:buClr>
              <a:buSzPct val="40000"/>
              <a:buFont typeface="Wingdings" panose="05000000000000000000" pitchFamily="2" charset="2"/>
              <a:buChar char="q"/>
            </a:pPr>
            <a:r>
              <a:rPr lang="ru-RU" sz="2400" dirty="0" smtClean="0">
                <a:solidFill>
                  <a:schemeClr val="tx1"/>
                </a:solidFill>
              </a:rPr>
              <a:t>Введение утилизационного сбора: установка нормативов утилизации и порядок сбора;</a:t>
            </a:r>
          </a:p>
          <a:p>
            <a:pPr>
              <a:buClr>
                <a:schemeClr val="accent6">
                  <a:lumMod val="50000"/>
                </a:schemeClr>
              </a:buClr>
              <a:buSzPct val="40000"/>
              <a:buFont typeface="Wingdings" panose="05000000000000000000" pitchFamily="2" charset="2"/>
              <a:buChar char="q"/>
            </a:pPr>
            <a:endParaRPr lang="ru-RU" sz="2400" dirty="0" smtClean="0">
              <a:solidFill>
                <a:schemeClr val="tx1"/>
              </a:solidFill>
            </a:endParaRPr>
          </a:p>
          <a:p>
            <a:pPr>
              <a:buClr>
                <a:schemeClr val="accent6">
                  <a:lumMod val="50000"/>
                </a:schemeClr>
              </a:buClr>
              <a:buSzPct val="40000"/>
              <a:buFont typeface="Wingdings" panose="05000000000000000000" pitchFamily="2" charset="2"/>
              <a:buChar char="q"/>
            </a:pPr>
            <a:r>
              <a:rPr lang="ru-RU" sz="2400" dirty="0" smtClean="0">
                <a:solidFill>
                  <a:schemeClr val="tx1"/>
                </a:solidFill>
              </a:rPr>
              <a:t>Утверждение Оператора для аккумулирования средств и распределения финансирования на переработку отходов, а также полное администрирование всех мероприятий в данной сфере;</a:t>
            </a:r>
          </a:p>
          <a:p>
            <a:pPr>
              <a:buClr>
                <a:schemeClr val="accent6">
                  <a:lumMod val="50000"/>
                </a:schemeClr>
              </a:buClr>
              <a:buSzPct val="40000"/>
              <a:buFont typeface="Wingdings" panose="05000000000000000000" pitchFamily="2" charset="2"/>
              <a:buChar char="q"/>
            </a:pPr>
            <a:endParaRPr lang="ru-RU" sz="2400" dirty="0" smtClean="0">
              <a:solidFill>
                <a:schemeClr val="tx1"/>
              </a:solidFill>
            </a:endParaRPr>
          </a:p>
          <a:p>
            <a:pPr>
              <a:buClr>
                <a:schemeClr val="accent6">
                  <a:lumMod val="50000"/>
                </a:schemeClr>
              </a:buClr>
              <a:buSzPct val="40000"/>
              <a:buFont typeface="Wingdings" panose="05000000000000000000" pitchFamily="2" charset="2"/>
              <a:buChar char="q"/>
            </a:pPr>
            <a:r>
              <a:rPr lang="ru-RU" sz="2400" dirty="0" smtClean="0">
                <a:solidFill>
                  <a:schemeClr val="tx1"/>
                </a:solidFill>
              </a:rPr>
              <a:t>Взаимодействие в рамках ЕАЭС и с третьими странами, где внедрены экономические механизмы в области обращения отходов. </a:t>
            </a:r>
          </a:p>
          <a:p>
            <a:pPr>
              <a:buClr>
                <a:schemeClr val="accent1">
                  <a:lumMod val="50000"/>
                </a:schemeClr>
              </a:buClr>
              <a:buSzPct val="60000"/>
              <a:buFont typeface="Wingdings" panose="05000000000000000000" pitchFamily="2" charset="2"/>
              <a:buChar char="q"/>
            </a:pPr>
            <a:endParaRPr lang="ru-RU" sz="2400" dirty="0">
              <a:solidFill>
                <a:schemeClr val="tx1"/>
              </a:solidFill>
            </a:endParaRPr>
          </a:p>
        </p:txBody>
      </p:sp>
    </p:spTree>
    <p:extLst>
      <p:ext uri="{BB962C8B-B14F-4D97-AF65-F5344CB8AC3E}">
        <p14:creationId xmlns:p14="http://schemas.microsoft.com/office/powerpoint/2010/main" val="910881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51329" y="860612"/>
            <a:ext cx="10829365" cy="5370139"/>
          </a:xfrm>
        </p:spPr>
        <p:txBody>
          <a:bodyPr>
            <a:normAutofit fontScale="85000" lnSpcReduction="20000"/>
          </a:bodyPr>
          <a:lstStyle/>
          <a:p>
            <a:pPr>
              <a:buClr>
                <a:schemeClr val="accent6">
                  <a:lumMod val="50000"/>
                </a:schemeClr>
              </a:buClr>
              <a:buSzPct val="40000"/>
              <a:buFont typeface="Wingdings" panose="05000000000000000000" pitchFamily="2" charset="2"/>
              <a:buChar char="q"/>
            </a:pPr>
            <a:r>
              <a:rPr lang="ru-RU" dirty="0" smtClean="0"/>
              <a:t>Внедрение РОП будет способствовать созданию системы возврата вторичных материальных ресурсов в хозяйственный оборот в рамках перехода к зеленой экономике, что, в свою очередь, соответствует принципам государственной политики по обеспечению конституционного права граждан на благоприятную окружающую среду, ее сохранение для будущих поколений и рациональное использование </a:t>
            </a:r>
            <a:r>
              <a:rPr lang="ru-RU" dirty="0" err="1" smtClean="0"/>
              <a:t>невозобновляемых</a:t>
            </a:r>
            <a:r>
              <a:rPr lang="ru-RU" dirty="0" smtClean="0"/>
              <a:t> природных ресурсов, снижению эмиссий в окружающую среду за счет не контролируемого сжигания отходов на  свалках.</a:t>
            </a:r>
          </a:p>
          <a:p>
            <a:pPr>
              <a:buClr>
                <a:schemeClr val="accent6">
                  <a:lumMod val="50000"/>
                </a:schemeClr>
              </a:buClr>
              <a:buSzPct val="40000"/>
              <a:buFont typeface="Wingdings" panose="05000000000000000000" pitchFamily="2" charset="2"/>
              <a:buChar char="q"/>
            </a:pPr>
            <a:endParaRPr lang="ru-RU" dirty="0" smtClean="0"/>
          </a:p>
          <a:p>
            <a:pPr>
              <a:buClr>
                <a:schemeClr val="accent6">
                  <a:lumMod val="50000"/>
                </a:schemeClr>
              </a:buClr>
              <a:buSzPct val="40000"/>
              <a:buFont typeface="Wingdings" panose="05000000000000000000" pitchFamily="2" charset="2"/>
              <a:buChar char="q"/>
            </a:pPr>
            <a:r>
              <a:rPr lang="ru-RU" dirty="0" smtClean="0"/>
              <a:t>Также это поможет в  легализации сектора вторичной переработки ресурсов, что в свою очередь будет способствовать снижению коррупции при отслеживании товаров на всем жизненном пути, увеличению поступления налогов за счет выхода из тени предприятий по вторичной переработке отходов, увеличения количества рабочих мест, возврата в хозяйственный оборот вторичных материальных ресурсов.</a:t>
            </a:r>
          </a:p>
          <a:p>
            <a:pPr>
              <a:buClr>
                <a:schemeClr val="accent6">
                  <a:lumMod val="50000"/>
                </a:schemeClr>
              </a:buClr>
              <a:buSzPct val="40000"/>
              <a:buFont typeface="Wingdings" panose="05000000000000000000" pitchFamily="2" charset="2"/>
              <a:buChar char="q"/>
            </a:pPr>
            <a:endParaRPr lang="ru-RU" dirty="0" smtClean="0"/>
          </a:p>
          <a:p>
            <a:pPr>
              <a:buClr>
                <a:schemeClr val="accent6">
                  <a:lumMod val="50000"/>
                </a:schemeClr>
              </a:buClr>
              <a:buSzPct val="40000"/>
              <a:buFont typeface="Wingdings" panose="05000000000000000000" pitchFamily="2" charset="2"/>
              <a:buChar char="q"/>
            </a:pPr>
            <a:r>
              <a:rPr lang="ru-RU" dirty="0" smtClean="0"/>
              <a:t>Используя инструмент РОП, правительство сможет эффективно решать проблему отходов, предотвращая образование отходов и оставляя на рынке только те из них, которые можно легко переработать.</a:t>
            </a:r>
          </a:p>
          <a:p>
            <a:endParaRPr lang="ru-RU" dirty="0"/>
          </a:p>
        </p:txBody>
      </p:sp>
    </p:spTree>
    <p:extLst>
      <p:ext uri="{BB962C8B-B14F-4D97-AF65-F5344CB8AC3E}">
        <p14:creationId xmlns:p14="http://schemas.microsoft.com/office/powerpoint/2010/main" val="2765988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ru-RU" dirty="0" smtClean="0"/>
          </a:p>
          <a:p>
            <a:pPr marL="0" indent="0" algn="ctr">
              <a:buNone/>
            </a:pPr>
            <a:endParaRPr lang="ru-RU" dirty="0"/>
          </a:p>
          <a:p>
            <a:pPr marL="0" indent="0" algn="ctr">
              <a:buNone/>
            </a:pPr>
            <a:r>
              <a:rPr lang="ru-RU" sz="4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Спасибо за внимание!</a:t>
            </a:r>
          </a:p>
          <a:p>
            <a:pPr marL="0" indent="0" algn="ctr">
              <a:buNone/>
            </a:pPr>
            <a:r>
              <a:rPr lang="ru-RU" sz="4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ru-RU" sz="4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ru-RU" sz="1900" b="1"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«Независимая </a:t>
            </a:r>
            <a:r>
              <a:rPr lang="ru-RU" sz="1900" b="1">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экологическая </a:t>
            </a:r>
            <a:r>
              <a:rPr lang="ru-RU" sz="1900" b="1"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экспертиза»</a:t>
            </a:r>
            <a:endParaRPr lang="ru-RU" sz="19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ru-RU" sz="19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mailto:expertise@eco-expertise.org</a:t>
            </a:r>
          </a:p>
          <a:p>
            <a:pPr marL="0" indent="0" algn="ctr">
              <a:buNone/>
            </a:pPr>
            <a:r>
              <a:rPr lang="ru-RU" sz="19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www.eco-expertise.org</a:t>
            </a:r>
          </a:p>
          <a:p>
            <a:pPr marL="0" indent="0" algn="ctr">
              <a:buNone/>
            </a:pPr>
            <a:r>
              <a:rPr lang="ru-RU" sz="19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т/факс +996(312) 578 372</a:t>
            </a:r>
          </a:p>
          <a:p>
            <a:pPr marL="0" indent="0" algn="ctr">
              <a:buNone/>
            </a:pPr>
            <a:endParaRPr lang="ru-RU" sz="4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5924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6141" y="365126"/>
            <a:ext cx="10627659" cy="603062"/>
          </a:xfrm>
        </p:spPr>
        <p:txBody>
          <a:bodyPr>
            <a:noAutofit/>
          </a:bodyPr>
          <a:lstStyle/>
          <a:p>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Предпосылки </a:t>
            </a:r>
            <a:endParaRPr lang="ru-RU" sz="36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242371" y="1178805"/>
            <a:ext cx="5420299" cy="5431315"/>
          </a:xfrm>
        </p:spPr>
        <p:txBody>
          <a:bodyPr>
            <a:noAutofit/>
          </a:bodyPr>
          <a:lstStyle/>
          <a:p>
            <a:pPr marL="0" indent="0">
              <a:buNone/>
            </a:pPr>
            <a:r>
              <a:rPr lang="ru-RU" sz="2000" b="1" dirty="0" smtClean="0"/>
              <a:t>Указ президента КР «О мерах по обеспечению экологической безопасности и климатической устойчивости» от 19 марта 2021 г</a:t>
            </a:r>
            <a:r>
              <a:rPr lang="ru-RU" sz="2000" dirty="0" smtClean="0"/>
              <a:t>. </a:t>
            </a:r>
          </a:p>
          <a:p>
            <a:pPr marL="0" indent="0">
              <a:buNone/>
            </a:pPr>
            <a:r>
              <a:rPr lang="ru-RU" sz="2000" dirty="0" smtClean="0"/>
              <a:t>—  для повышения эффективности управления отходами:</a:t>
            </a:r>
          </a:p>
          <a:p>
            <a:pPr>
              <a:buSzPct val="60000"/>
              <a:buFont typeface="Courier New" panose="02070309020205020404" pitchFamily="49" charset="0"/>
              <a:buChar char="o"/>
            </a:pPr>
            <a:r>
              <a:rPr lang="ru-RU" sz="2000" dirty="0" smtClean="0"/>
              <a:t>принять меры по широкой реализации принципа «отходы в доходы»;</a:t>
            </a:r>
          </a:p>
          <a:p>
            <a:pPr>
              <a:buSzPct val="60000"/>
              <a:buFont typeface="Courier New" panose="02070309020205020404" pitchFamily="49" charset="0"/>
              <a:buChar char="o"/>
            </a:pPr>
            <a:r>
              <a:rPr lang="ru-RU" sz="2000" dirty="0" smtClean="0"/>
              <a:t>обеспечить полное и комплексное использование минерально-сырьевых ресурсов, вовлечение в хозяйственный оборот отходов производств;</a:t>
            </a:r>
          </a:p>
          <a:p>
            <a:pPr>
              <a:buSzPct val="60000"/>
              <a:buFont typeface="Courier New" panose="02070309020205020404" pitchFamily="49" charset="0"/>
              <a:buChar char="o"/>
            </a:pPr>
            <a:r>
              <a:rPr lang="ru-RU" sz="2000" dirty="0" smtClean="0"/>
              <a:t>стимулировать создание предприятий по переработке, утилизации отходов, внедрение малоотходных и безотходных технологий;</a:t>
            </a:r>
          </a:p>
          <a:p>
            <a:pPr>
              <a:buSzPct val="60000"/>
              <a:buFont typeface="Courier New" panose="02070309020205020404" pitchFamily="49" charset="0"/>
              <a:buChar char="o"/>
            </a:pPr>
            <a:r>
              <a:rPr lang="ru-RU" sz="2000" dirty="0" smtClean="0"/>
              <a:t>повсеместно внедрять систему раздельного сбора твердых бытовых отходов, обеспечить   развитие рынка вторичных ресурсов.</a:t>
            </a:r>
            <a:endParaRPr lang="ru-RU" sz="2000" dirty="0"/>
          </a:p>
        </p:txBody>
      </p:sp>
      <p:sp>
        <p:nvSpPr>
          <p:cNvPr id="4" name="Объект 2"/>
          <p:cNvSpPr txBox="1">
            <a:spLocks/>
          </p:cNvSpPr>
          <p:nvPr/>
        </p:nvSpPr>
        <p:spPr>
          <a:xfrm>
            <a:off x="6155998" y="1178805"/>
            <a:ext cx="5398265" cy="516974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2000" b="1" dirty="0" smtClean="0"/>
              <a:t>Соответствие принципам «Зеленой экономики» - повышение эффективности использования ресурсов и уменьшение количества отходов: </a:t>
            </a:r>
          </a:p>
          <a:p>
            <a:pPr marL="0" indent="0">
              <a:buNone/>
            </a:pPr>
            <a:endParaRPr lang="ru-RU" sz="2000" dirty="0" smtClean="0"/>
          </a:p>
          <a:p>
            <a:pPr>
              <a:buSzPct val="60000"/>
              <a:buFont typeface="Courier New" panose="02070309020205020404" pitchFamily="49" charset="0"/>
              <a:buChar char="o"/>
            </a:pPr>
            <a:r>
              <a:rPr lang="ru-RU" sz="2000" dirty="0" smtClean="0"/>
              <a:t>Направление </a:t>
            </a:r>
            <a:r>
              <a:rPr lang="ru-RU" sz="2000" dirty="0"/>
              <a:t>4 (внедрение моделей циркулярной экономики</a:t>
            </a:r>
            <a:r>
              <a:rPr lang="ru-RU" sz="2000" dirty="0" smtClean="0"/>
              <a:t>) Стратегических инициатив развития евразийской экономической интеграции до 2025 года;</a:t>
            </a:r>
          </a:p>
          <a:p>
            <a:pPr>
              <a:buSzPct val="60000"/>
              <a:buFont typeface="Courier New" panose="02070309020205020404" pitchFamily="49" charset="0"/>
              <a:buChar char="o"/>
            </a:pPr>
            <a:r>
              <a:rPr lang="ru-RU" sz="2000" dirty="0" smtClean="0"/>
              <a:t>Постановление ЖК КР от 28 июня 2018 года о Концепции зеленой экономики «Кыргызстан - страна зеленой экономики»;</a:t>
            </a:r>
          </a:p>
          <a:p>
            <a:pPr>
              <a:buSzPct val="60000"/>
              <a:buFont typeface="Courier New" panose="02070309020205020404" pitchFamily="49" charset="0"/>
              <a:buChar char="o"/>
            </a:pPr>
            <a:r>
              <a:rPr lang="ru-RU" sz="2000" dirty="0" smtClean="0"/>
              <a:t>пункт 29.2 Стратегии устойчивого развития промышленности КР на 2019-2023 годы;  </a:t>
            </a:r>
          </a:p>
          <a:p>
            <a:pPr>
              <a:buSzPct val="60000"/>
              <a:buFont typeface="Courier New" panose="02070309020205020404" pitchFamily="49" charset="0"/>
              <a:buChar char="o"/>
            </a:pPr>
            <a:r>
              <a:rPr lang="ru-RU" sz="2000" dirty="0" smtClean="0"/>
              <a:t>раздел 6 «Управления коммунальными отходами» Плана мероприятий по реализации Программы развития «зеленой» экономики в КР на 2019-2023 годы.</a:t>
            </a:r>
            <a:endParaRPr lang="ru-RU" sz="2000" dirty="0"/>
          </a:p>
        </p:txBody>
      </p:sp>
    </p:spTree>
    <p:extLst>
      <p:ext uri="{BB962C8B-B14F-4D97-AF65-F5344CB8AC3E}">
        <p14:creationId xmlns:p14="http://schemas.microsoft.com/office/powerpoint/2010/main" val="351742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9345" y="156755"/>
            <a:ext cx="10629324" cy="1124520"/>
          </a:xfrm>
        </p:spPr>
        <p:txBody>
          <a:bodyPr>
            <a:noAutofit/>
          </a:bodyPr>
          <a:lstStyle/>
          <a:p>
            <a:pPr algn="ct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ППКР от </a:t>
            </a:r>
            <a:r>
              <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27 сентября 2019 года № 502</a:t>
            </a:r>
            <a:br>
              <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«Об </a:t>
            </a:r>
            <a:r>
              <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утверждении Стратегии устойчивого развития промышленности </a:t>
            </a: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ru-RU" sz="2000" b="1" dirty="0" err="1"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Кыргызской</a:t>
            </a: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t>
            </a:r>
            <a:r>
              <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Республики на 2019-2023 </a:t>
            </a: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годы»</a:t>
            </a:r>
            <a:endPar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a:off x="1188720" y="1281275"/>
            <a:ext cx="6048103" cy="400110"/>
          </a:xfrm>
          <a:prstGeom prst="rect">
            <a:avLst/>
          </a:prstGeom>
          <a:noFill/>
        </p:spPr>
        <p:txBody>
          <a:bodyPr wrap="square" rtlCol="0">
            <a:spAutoFit/>
          </a:bodyPr>
          <a:lstStyle/>
          <a:p>
            <a:r>
              <a:rPr lang="ru-RU" sz="2000" dirty="0" smtClean="0">
                <a:latin typeface="Cambria" panose="02040503050406030204" pitchFamily="18" charset="0"/>
              </a:rPr>
              <a:t>Приоритет: </a:t>
            </a:r>
            <a:r>
              <a:rPr lang="ru-RU" sz="2000" b="1" dirty="0" smtClean="0">
                <a:latin typeface="Cambria" panose="02040503050406030204" pitchFamily="18" charset="0"/>
              </a:rPr>
              <a:t>Экологическое развитие </a:t>
            </a:r>
            <a:endParaRPr lang="ru-RU" sz="2000" b="1" dirty="0">
              <a:latin typeface="Cambria" panose="020405030504060302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088765"/>
              </p:ext>
            </p:extLst>
          </p:nvPr>
        </p:nvGraphicFramePr>
        <p:xfrm>
          <a:off x="489345" y="1793210"/>
          <a:ext cx="11243277" cy="4928764"/>
        </p:xfrm>
        <a:graphic>
          <a:graphicData uri="http://schemas.openxmlformats.org/drawingml/2006/table">
            <a:tbl>
              <a:tblPr firstRow="1" firstCol="1" bandRow="1"/>
              <a:tblGrid>
                <a:gridCol w="357909">
                  <a:extLst>
                    <a:ext uri="{9D8B030D-6E8A-4147-A177-3AD203B41FA5}">
                      <a16:colId xmlns:a16="http://schemas.microsoft.com/office/drawing/2014/main" val="946515030"/>
                    </a:ext>
                  </a:extLst>
                </a:gridCol>
                <a:gridCol w="533609">
                  <a:extLst>
                    <a:ext uri="{9D8B030D-6E8A-4147-A177-3AD203B41FA5}">
                      <a16:colId xmlns:a16="http://schemas.microsoft.com/office/drawing/2014/main" val="3800495249"/>
                    </a:ext>
                  </a:extLst>
                </a:gridCol>
                <a:gridCol w="3600801">
                  <a:extLst>
                    <a:ext uri="{9D8B030D-6E8A-4147-A177-3AD203B41FA5}">
                      <a16:colId xmlns:a16="http://schemas.microsoft.com/office/drawing/2014/main" val="3909495238"/>
                    </a:ext>
                  </a:extLst>
                </a:gridCol>
                <a:gridCol w="813840">
                  <a:extLst>
                    <a:ext uri="{9D8B030D-6E8A-4147-A177-3AD203B41FA5}">
                      <a16:colId xmlns:a16="http://schemas.microsoft.com/office/drawing/2014/main" val="3902072528"/>
                    </a:ext>
                  </a:extLst>
                </a:gridCol>
                <a:gridCol w="3729495">
                  <a:extLst>
                    <a:ext uri="{9D8B030D-6E8A-4147-A177-3AD203B41FA5}">
                      <a16:colId xmlns:a16="http://schemas.microsoft.com/office/drawing/2014/main" val="3454995447"/>
                    </a:ext>
                  </a:extLst>
                </a:gridCol>
                <a:gridCol w="1058091">
                  <a:extLst>
                    <a:ext uri="{9D8B030D-6E8A-4147-A177-3AD203B41FA5}">
                      <a16:colId xmlns:a16="http://schemas.microsoft.com/office/drawing/2014/main" val="2747291273"/>
                    </a:ext>
                  </a:extLst>
                </a:gridCol>
                <a:gridCol w="1149532">
                  <a:extLst>
                    <a:ext uri="{9D8B030D-6E8A-4147-A177-3AD203B41FA5}">
                      <a16:colId xmlns:a16="http://schemas.microsoft.com/office/drawing/2014/main" val="3911829742"/>
                    </a:ext>
                  </a:extLst>
                </a:gridCol>
              </a:tblGrid>
              <a:tr h="754528">
                <a:tc>
                  <a:txBody>
                    <a:bodyPr/>
                    <a:lstStyle/>
                    <a:p>
                      <a:pPr marL="0" indent="0" algn="ctr">
                        <a:lnSpc>
                          <a:spcPct val="115000"/>
                        </a:lnSpc>
                        <a:spcAft>
                          <a:spcPts val="300"/>
                        </a:spcAft>
                      </a:pPr>
                      <a:r>
                        <a:rPr lang="ru-RU" sz="1200" b="1" dirty="0">
                          <a:effectLst/>
                          <a:latin typeface="Cambria" panose="02040503050406030204" pitchFamily="18" charset="0"/>
                          <a:ea typeface="Times New Roman" panose="02020603050405020304" pitchFamily="18" charset="0"/>
                        </a:rPr>
                        <a:t>№</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300"/>
                        </a:spcAft>
                      </a:pPr>
                      <a:r>
                        <a:rPr lang="ru-RU" sz="1200" b="1" dirty="0" smtClean="0">
                          <a:effectLst/>
                          <a:latin typeface="Cambria" panose="02040503050406030204" pitchFamily="18" charset="0"/>
                          <a:ea typeface="Times New Roman" panose="02020603050405020304" pitchFamily="18" charset="0"/>
                        </a:rPr>
                        <a:t>За-дачи</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b="1" dirty="0">
                          <a:effectLst/>
                          <a:latin typeface="Cambria" panose="02040503050406030204" pitchFamily="18" charset="0"/>
                          <a:ea typeface="Times New Roman" panose="02020603050405020304" pitchFamily="18" charset="0"/>
                        </a:rPr>
                        <a:t>Меры/Действия</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300"/>
                        </a:spcAft>
                      </a:pPr>
                      <a:r>
                        <a:rPr lang="ru-RU" sz="1200" b="1" dirty="0">
                          <a:effectLst/>
                          <a:latin typeface="Cambria" panose="02040503050406030204" pitchFamily="18" charset="0"/>
                          <a:ea typeface="Times New Roman" panose="02020603050405020304" pitchFamily="18" charset="0"/>
                        </a:rPr>
                        <a:t>Срок </a:t>
                      </a:r>
                      <a:r>
                        <a:rPr lang="ru-RU" sz="1200" b="1" dirty="0" err="1" smtClean="0">
                          <a:effectLst/>
                          <a:latin typeface="Cambria" panose="02040503050406030204" pitchFamily="18" charset="0"/>
                          <a:ea typeface="Times New Roman" panose="02020603050405020304" pitchFamily="18" charset="0"/>
                        </a:rPr>
                        <a:t>реализа-ции</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b="1" dirty="0">
                          <a:effectLst/>
                          <a:latin typeface="Cambria" panose="02040503050406030204" pitchFamily="18" charset="0"/>
                          <a:ea typeface="Times New Roman" panose="02020603050405020304" pitchFamily="18" charset="0"/>
                        </a:rPr>
                        <a:t>Ожидаемые результаты (продукт)</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300"/>
                        </a:spcAft>
                      </a:pPr>
                      <a:r>
                        <a:rPr lang="ru-RU" sz="1200" b="1" dirty="0" smtClean="0">
                          <a:effectLst/>
                          <a:latin typeface="Cambria" panose="02040503050406030204" pitchFamily="18" charset="0"/>
                          <a:ea typeface="Times New Roman" panose="02020603050405020304" pitchFamily="18" charset="0"/>
                        </a:rPr>
                        <a:t>Источники </a:t>
                      </a:r>
                      <a:r>
                        <a:rPr lang="ru-RU" sz="1200" b="1" dirty="0" err="1" smtClean="0">
                          <a:effectLst/>
                          <a:latin typeface="Cambria" panose="02040503050406030204" pitchFamily="18" charset="0"/>
                          <a:ea typeface="Times New Roman" panose="02020603050405020304" pitchFamily="18" charset="0"/>
                        </a:rPr>
                        <a:t>финансиро-вания</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300"/>
                        </a:spcAft>
                        <a:tabLst>
                          <a:tab pos="92075" algn="l"/>
                        </a:tabLst>
                      </a:pPr>
                      <a:r>
                        <a:rPr lang="ru-RU" sz="1200" b="1" dirty="0" smtClean="0">
                          <a:effectLst/>
                          <a:latin typeface="Cambria" panose="02040503050406030204" pitchFamily="18" charset="0"/>
                          <a:ea typeface="Times New Roman" panose="02020603050405020304" pitchFamily="18" charset="0"/>
                        </a:rPr>
                        <a:t>Ответствен-</a:t>
                      </a:r>
                      <a:r>
                        <a:rPr lang="ru-RU" sz="1200" b="1" dirty="0" err="1" smtClean="0">
                          <a:effectLst/>
                          <a:latin typeface="Cambria" panose="02040503050406030204" pitchFamily="18" charset="0"/>
                          <a:ea typeface="Times New Roman" panose="02020603050405020304" pitchFamily="18" charset="0"/>
                        </a:rPr>
                        <a:t>ные</a:t>
                      </a:r>
                      <a:r>
                        <a:rPr lang="ru-RU" sz="1200" b="1" dirty="0" smtClean="0">
                          <a:effectLst/>
                          <a:latin typeface="Cambria" panose="02040503050406030204" pitchFamily="18" charset="0"/>
                          <a:ea typeface="Times New Roman" panose="02020603050405020304" pitchFamily="18" charset="0"/>
                        </a:rPr>
                        <a:t> </a:t>
                      </a:r>
                      <a:r>
                        <a:rPr lang="ru-RU" sz="1200" b="1" dirty="0">
                          <a:effectLst/>
                          <a:latin typeface="Cambria" panose="02040503050406030204" pitchFamily="18" charset="0"/>
                          <a:ea typeface="Times New Roman" panose="02020603050405020304" pitchFamily="18" charset="0"/>
                        </a:rPr>
                        <a:t>исполнители</a:t>
                      </a:r>
                      <a:endParaRPr lang="ru-RU" sz="12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371721"/>
                  </a:ext>
                </a:extLst>
              </a:tr>
              <a:tr h="176369">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200" dirty="0">
                          <a:effectLst/>
                          <a:latin typeface="Arial" panose="020B0604020202020204" pitchFamily="34" charset="0"/>
                          <a:ea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8377109"/>
                  </a:ext>
                </a:extLst>
              </a:tr>
              <a:tr h="3680293">
                <a:tc>
                  <a:txBody>
                    <a:bodyPr/>
                    <a:lstStyle/>
                    <a:p>
                      <a:pPr indent="252095" algn="ctr">
                        <a:lnSpc>
                          <a:spcPct val="115000"/>
                        </a:lnSpc>
                        <a:spcAft>
                          <a:spcPts val="300"/>
                        </a:spcAft>
                      </a:pPr>
                      <a:endParaRPr lang="ru-RU" sz="12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endParaRPr lang="ru-RU" sz="12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15000"/>
                        </a:lnSpc>
                        <a:spcAft>
                          <a:spcPts val="300"/>
                        </a:spcAft>
                      </a:pPr>
                      <a:r>
                        <a:rPr lang="ru-RU" sz="1600" dirty="0" smtClean="0">
                          <a:effectLst/>
                          <a:latin typeface="Cambria" panose="02040503050406030204" pitchFamily="18" charset="0"/>
                          <a:ea typeface="Times New Roman" panose="02020603050405020304" pitchFamily="18" charset="0"/>
                        </a:rPr>
                        <a:t>29.2. Разработать и внедрить в национальное законодательство современные экономические механизмы управления отходами:</a:t>
                      </a:r>
                    </a:p>
                    <a:p>
                      <a:pPr indent="252095" algn="ctr">
                        <a:lnSpc>
                          <a:spcPct val="115000"/>
                        </a:lnSpc>
                        <a:spcAft>
                          <a:spcPts val="300"/>
                        </a:spcAft>
                      </a:pPr>
                      <a:r>
                        <a:rPr lang="ru-RU" sz="1600" dirty="0" smtClean="0">
                          <a:effectLst/>
                          <a:latin typeface="Cambria" panose="02040503050406030204" pitchFamily="18" charset="0"/>
                          <a:ea typeface="Times New Roman" panose="02020603050405020304" pitchFamily="18" charset="0"/>
                        </a:rPr>
                        <a:t>- систему преференций, стимулирующих экологическое предпринимательство и природоохранную деятельность;</a:t>
                      </a:r>
                    </a:p>
                    <a:p>
                      <a:pPr indent="252095" algn="ctr">
                        <a:lnSpc>
                          <a:spcPct val="115000"/>
                        </a:lnSpc>
                        <a:spcAft>
                          <a:spcPts val="300"/>
                        </a:spcAft>
                      </a:pPr>
                      <a:r>
                        <a:rPr lang="ru-RU" sz="1600" dirty="0" smtClean="0">
                          <a:effectLst/>
                          <a:latin typeface="Cambria" panose="02040503050406030204" pitchFamily="18" charset="0"/>
                          <a:ea typeface="Times New Roman" panose="02020603050405020304" pitchFamily="18" charset="0"/>
                        </a:rPr>
                        <a:t>- систему льготных кредитов, направленных на поддержку бизнес-планов инвестиционных проектов, связанных с решением задач утилизации и переработки отходов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252095" algn="ctr" defTabSz="914400" rtl="0" eaLnBrk="1" fontAlgn="auto" latinLnBrk="0" hangingPunct="1">
                        <a:lnSpc>
                          <a:spcPct val="115000"/>
                        </a:lnSpc>
                        <a:spcBef>
                          <a:spcPts val="0"/>
                        </a:spcBef>
                        <a:spcAft>
                          <a:spcPts val="300"/>
                        </a:spcAft>
                        <a:buClrTx/>
                        <a:buSzTx/>
                        <a:buFontTx/>
                        <a:buNone/>
                        <a:tabLst/>
                        <a:defRPr/>
                      </a:pPr>
                      <a:r>
                        <a:rPr lang="ru-RU" sz="1600" dirty="0" smtClean="0">
                          <a:effectLst/>
                          <a:latin typeface="Cambria" panose="02040503050406030204" pitchFamily="18" charset="0"/>
                          <a:ea typeface="Times New Roman" panose="02020603050405020304" pitchFamily="18" charset="0"/>
                        </a:rPr>
                        <a:t>До 31 декабря 2022 года</a:t>
                      </a:r>
                    </a:p>
                    <a:p>
                      <a:pPr indent="252095" algn="l">
                        <a:lnSpc>
                          <a:spcPct val="115000"/>
                        </a:lnSpc>
                        <a:spcAft>
                          <a:spcPts val="300"/>
                        </a:spcAft>
                      </a:pPr>
                      <a:endParaRPr lang="ru-RU" sz="1600" dirty="0">
                        <a:effectLst/>
                        <a:latin typeface="Cambria" panose="02040503050406030204" pitchFamily="18" charset="0"/>
                        <a:ea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252095" algn="l" defTabSz="914400" rtl="0" eaLnBrk="1" fontAlgn="auto" latinLnBrk="0" hangingPunct="1">
                        <a:lnSpc>
                          <a:spcPct val="115000"/>
                        </a:lnSpc>
                        <a:spcBef>
                          <a:spcPts val="0"/>
                        </a:spcBef>
                        <a:spcAft>
                          <a:spcPts val="300"/>
                        </a:spcAft>
                        <a:buClrTx/>
                        <a:buSzTx/>
                        <a:buFontTx/>
                        <a:buNone/>
                        <a:tabLst/>
                        <a:defRPr/>
                      </a:pPr>
                      <a:r>
                        <a:rPr lang="ru-RU" sz="1600" dirty="0" smtClean="0">
                          <a:effectLst/>
                          <a:latin typeface="Cambria" panose="02040503050406030204" pitchFamily="18" charset="0"/>
                          <a:ea typeface="Times New Roman" panose="02020603050405020304" pitchFamily="18" charset="0"/>
                        </a:rPr>
                        <a:t>Принят Закон </a:t>
                      </a:r>
                      <a:r>
                        <a:rPr lang="ru-RU" sz="1600" dirty="0" err="1" smtClean="0">
                          <a:effectLst/>
                          <a:latin typeface="Cambria" panose="02040503050406030204" pitchFamily="18" charset="0"/>
                          <a:ea typeface="Times New Roman" panose="02020603050405020304" pitchFamily="18" charset="0"/>
                        </a:rPr>
                        <a:t>Кыргызской</a:t>
                      </a:r>
                      <a:r>
                        <a:rPr lang="ru-RU" sz="1600" dirty="0" smtClean="0">
                          <a:effectLst/>
                          <a:latin typeface="Cambria" panose="02040503050406030204" pitchFamily="18" charset="0"/>
                          <a:ea typeface="Times New Roman" panose="02020603050405020304" pitchFamily="18" charset="0"/>
                        </a:rPr>
                        <a:t> Республики "О внесении изменений и дополнений в законодательные акты </a:t>
                      </a:r>
                      <a:r>
                        <a:rPr lang="ru-RU" sz="1600" dirty="0" err="1" smtClean="0">
                          <a:effectLst/>
                          <a:latin typeface="Cambria" panose="02040503050406030204" pitchFamily="18" charset="0"/>
                          <a:ea typeface="Times New Roman" panose="02020603050405020304" pitchFamily="18" charset="0"/>
                        </a:rPr>
                        <a:t>Кыргызской</a:t>
                      </a:r>
                      <a:r>
                        <a:rPr lang="ru-RU" sz="1600" dirty="0" smtClean="0">
                          <a:effectLst/>
                          <a:latin typeface="Cambria" panose="02040503050406030204" pitchFamily="18" charset="0"/>
                          <a:ea typeface="Times New Roman" panose="02020603050405020304" pitchFamily="18" charset="0"/>
                        </a:rPr>
                        <a:t> Республики (</a:t>
                      </a:r>
                      <a:r>
                        <a:rPr lang="ru-RU" sz="1600" u="none" strike="noStrike" dirty="0" smtClean="0">
                          <a:solidFill>
                            <a:schemeClr val="tx1"/>
                          </a:solidFill>
                          <a:effectLst/>
                          <a:latin typeface="Cambria" panose="02040503050406030204" pitchFamily="18" charset="0"/>
                          <a:ea typeface="Times New Roman" panose="02020603050405020304" pitchFamily="18" charset="0"/>
                        </a:rPr>
                        <a:t>Закон</a:t>
                      </a:r>
                      <a:r>
                        <a:rPr lang="ru-RU" sz="1600" dirty="0" smtClean="0">
                          <a:effectLst/>
                          <a:latin typeface="Cambria" panose="02040503050406030204" pitchFamily="18" charset="0"/>
                          <a:ea typeface="Times New Roman" panose="02020603050405020304" pitchFamily="18" charset="0"/>
                        </a:rPr>
                        <a:t> </a:t>
                      </a:r>
                      <a:r>
                        <a:rPr lang="ru-RU" sz="1600" dirty="0" err="1" smtClean="0">
                          <a:effectLst/>
                          <a:latin typeface="Cambria" panose="02040503050406030204" pitchFamily="18" charset="0"/>
                          <a:ea typeface="Times New Roman" panose="02020603050405020304" pitchFamily="18" charset="0"/>
                        </a:rPr>
                        <a:t>Кыргызской</a:t>
                      </a:r>
                      <a:r>
                        <a:rPr lang="ru-RU" sz="1600" dirty="0" smtClean="0">
                          <a:effectLst/>
                          <a:latin typeface="Cambria" panose="02040503050406030204" pitchFamily="18" charset="0"/>
                          <a:ea typeface="Times New Roman" panose="02020603050405020304" pitchFamily="18" charset="0"/>
                        </a:rPr>
                        <a:t> Республики "Об охране окружающей среды", </a:t>
                      </a:r>
                      <a:r>
                        <a:rPr lang="ru-RU" sz="1600" u="none" strike="noStrike" dirty="0" smtClean="0">
                          <a:solidFill>
                            <a:schemeClr val="tx1"/>
                          </a:solidFill>
                          <a:effectLst/>
                          <a:latin typeface="Cambria" panose="02040503050406030204" pitchFamily="18" charset="0"/>
                          <a:ea typeface="Times New Roman" panose="02020603050405020304" pitchFamily="18" charset="0"/>
                        </a:rPr>
                        <a:t>Закон</a:t>
                      </a:r>
                      <a:r>
                        <a:rPr lang="ru-RU" sz="1600" dirty="0" smtClean="0">
                          <a:effectLst/>
                          <a:latin typeface="Cambria" panose="02040503050406030204" pitchFamily="18" charset="0"/>
                          <a:ea typeface="Times New Roman" panose="02020603050405020304" pitchFamily="18" charset="0"/>
                        </a:rPr>
                        <a:t> </a:t>
                      </a:r>
                      <a:r>
                        <a:rPr lang="ru-RU" sz="1600" dirty="0" err="1" smtClean="0">
                          <a:effectLst/>
                          <a:latin typeface="Cambria" panose="02040503050406030204" pitchFamily="18" charset="0"/>
                          <a:ea typeface="Times New Roman" panose="02020603050405020304" pitchFamily="18" charset="0"/>
                        </a:rPr>
                        <a:t>Кыргызской</a:t>
                      </a:r>
                      <a:r>
                        <a:rPr lang="ru-RU" sz="1600" dirty="0" smtClean="0">
                          <a:effectLst/>
                          <a:latin typeface="Cambria" panose="02040503050406030204" pitchFamily="18" charset="0"/>
                          <a:ea typeface="Times New Roman" panose="02020603050405020304" pitchFamily="18" charset="0"/>
                        </a:rPr>
                        <a:t> Республики "Об инвестициях", </a:t>
                      </a:r>
                      <a:r>
                        <a:rPr lang="ru-RU" sz="1600" u="none" strike="noStrike" dirty="0" smtClean="0">
                          <a:solidFill>
                            <a:schemeClr val="tx1"/>
                          </a:solidFill>
                          <a:effectLst/>
                          <a:latin typeface="Cambria" panose="02040503050406030204" pitchFamily="18" charset="0"/>
                          <a:ea typeface="Times New Roman" panose="02020603050405020304" pitchFamily="18" charset="0"/>
                        </a:rPr>
                        <a:t>Закон</a:t>
                      </a:r>
                      <a:r>
                        <a:rPr lang="ru-RU" sz="1600" dirty="0" smtClean="0">
                          <a:effectLst/>
                          <a:latin typeface="Cambria" panose="02040503050406030204" pitchFamily="18" charset="0"/>
                          <a:ea typeface="Times New Roman" panose="02020603050405020304" pitchFamily="18" charset="0"/>
                        </a:rPr>
                        <a:t> </a:t>
                      </a:r>
                      <a:r>
                        <a:rPr lang="ru-RU" sz="1600" dirty="0" err="1" smtClean="0">
                          <a:effectLst/>
                          <a:latin typeface="Cambria" panose="02040503050406030204" pitchFamily="18" charset="0"/>
                          <a:ea typeface="Times New Roman" panose="02020603050405020304" pitchFamily="18" charset="0"/>
                        </a:rPr>
                        <a:t>Кыргызской</a:t>
                      </a:r>
                      <a:r>
                        <a:rPr lang="ru-RU" sz="1600" dirty="0" smtClean="0">
                          <a:effectLst/>
                          <a:latin typeface="Cambria" panose="02040503050406030204" pitchFamily="18" charset="0"/>
                          <a:ea typeface="Times New Roman" panose="02020603050405020304" pitchFamily="18" charset="0"/>
                        </a:rPr>
                        <a:t> Республики "Об отходах производства и потребления" и др.) для внедрения экономических механизмов управления в области обращения с отходами</a:t>
                      </a:r>
                    </a:p>
                    <a:p>
                      <a:pPr indent="252095" algn="l">
                        <a:lnSpc>
                          <a:spcPct val="115000"/>
                        </a:lnSpc>
                        <a:spcAft>
                          <a:spcPts val="300"/>
                        </a:spcAft>
                      </a:pPr>
                      <a:endParaRPr lang="ru-RU" sz="16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252095" algn="ctr" defTabSz="914400" rtl="0" eaLnBrk="1" fontAlgn="auto" latinLnBrk="0" hangingPunct="1">
                        <a:lnSpc>
                          <a:spcPct val="115000"/>
                        </a:lnSpc>
                        <a:spcBef>
                          <a:spcPts val="0"/>
                        </a:spcBef>
                        <a:spcAft>
                          <a:spcPts val="300"/>
                        </a:spcAft>
                        <a:buClrTx/>
                        <a:buSzTx/>
                        <a:buFontTx/>
                        <a:buNone/>
                        <a:tabLst/>
                        <a:defRPr/>
                      </a:pPr>
                      <a:r>
                        <a:rPr lang="ru-RU" sz="1600" dirty="0" smtClean="0">
                          <a:effectLst/>
                          <a:latin typeface="Cambria" panose="02040503050406030204" pitchFamily="18" charset="0"/>
                          <a:ea typeface="Times New Roman" panose="02020603050405020304" pitchFamily="18" charset="0"/>
                        </a:rPr>
                        <a:t>В пределах средств республиканского бюджета</a:t>
                      </a:r>
                    </a:p>
                    <a:p>
                      <a:pPr indent="252095" algn="l">
                        <a:lnSpc>
                          <a:spcPct val="115000"/>
                        </a:lnSpc>
                        <a:spcAft>
                          <a:spcPts val="300"/>
                        </a:spcAft>
                      </a:pPr>
                      <a:endParaRPr lang="ru-RU" sz="1600" dirty="0">
                        <a:effectLst/>
                        <a:latin typeface="Cambria" panose="02040503050406030204" pitchFamily="18" charset="0"/>
                        <a:ea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252095" algn="l" defTabSz="914400" rtl="0" eaLnBrk="1" fontAlgn="auto" latinLnBrk="0" hangingPunct="1">
                        <a:lnSpc>
                          <a:spcPct val="115000"/>
                        </a:lnSpc>
                        <a:spcBef>
                          <a:spcPts val="0"/>
                        </a:spcBef>
                        <a:spcAft>
                          <a:spcPts val="300"/>
                        </a:spcAft>
                        <a:buClrTx/>
                        <a:buSzTx/>
                        <a:buFontTx/>
                        <a:buNone/>
                        <a:tabLst/>
                        <a:defRPr/>
                      </a:pPr>
                      <a:r>
                        <a:rPr lang="ru-RU" sz="1400" dirty="0" smtClean="0">
                          <a:effectLst/>
                          <a:latin typeface="Cambria" panose="02040503050406030204" pitchFamily="18" charset="0"/>
                          <a:ea typeface="Times New Roman" panose="02020603050405020304" pitchFamily="18" charset="0"/>
                        </a:rPr>
                        <a:t>МЭ, АПЗИ, МЧС, МФ, ГАООСЛХ, ГКПЭН</a:t>
                      </a:r>
                    </a:p>
                    <a:p>
                      <a:pPr indent="252095" algn="l">
                        <a:lnSpc>
                          <a:spcPct val="115000"/>
                        </a:lnSpc>
                        <a:spcAft>
                          <a:spcPts val="300"/>
                        </a:spcAft>
                      </a:pPr>
                      <a:endParaRPr lang="ru-RU" sz="1600" dirty="0">
                        <a:effectLst/>
                        <a:latin typeface="Cambria" panose="0204050305040603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587765"/>
                  </a:ext>
                </a:extLst>
              </a:tr>
            </a:tbl>
          </a:graphicData>
        </a:graphic>
      </p:graphicFrame>
    </p:spTree>
    <p:extLst>
      <p:ext uri="{BB962C8B-B14F-4D97-AF65-F5344CB8AC3E}">
        <p14:creationId xmlns:p14="http://schemas.microsoft.com/office/powerpoint/2010/main" val="290833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7164" y="365126"/>
            <a:ext cx="9964271" cy="710640"/>
          </a:xfrm>
        </p:spPr>
        <p:txBody>
          <a:bodyPr>
            <a:normAutofit/>
          </a:bodyPr>
          <a:lstStyle/>
          <a:p>
            <a:r>
              <a:rPr lang="ru-RU" sz="4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Предпосылки </a:t>
            </a:r>
            <a:endParaRPr lang="ru-RU" sz="4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430307" y="1266940"/>
            <a:ext cx="11137404" cy="5056741"/>
          </a:xfrm>
        </p:spPr>
        <p:txBody>
          <a:bodyPr>
            <a:normAutofit fontScale="70000" lnSpcReduction="20000"/>
          </a:bodyPr>
          <a:lstStyle/>
          <a:p>
            <a:endParaRPr lang="ru-RU" dirty="0" smtClean="0"/>
          </a:p>
          <a:p>
            <a:pPr>
              <a:buClr>
                <a:schemeClr val="accent6">
                  <a:lumMod val="50000"/>
                </a:schemeClr>
              </a:buClr>
              <a:buSzPct val="80000"/>
              <a:buFont typeface="Courier New" panose="02070309020205020404" pitchFamily="49" charset="0"/>
              <a:buChar char="o"/>
            </a:pPr>
            <a:r>
              <a:rPr lang="ru-RU" dirty="0" smtClean="0"/>
              <a:t>Согласно законодательству, в КР должен осуществляться раздельный сбор отходов для использования их в качестве вторичных материальных ресурсов и переработки, также регламентировано ведение первичного учета образования отходов, статистическая отчетность, паспортизация и разработка нормативно-технических документов в этой сфере. </a:t>
            </a:r>
          </a:p>
          <a:p>
            <a:pPr>
              <a:buClr>
                <a:schemeClr val="accent6">
                  <a:lumMod val="50000"/>
                </a:schemeClr>
              </a:buClr>
              <a:buSzPct val="80000"/>
              <a:buFont typeface="Courier New" panose="02070309020205020404" pitchFamily="49" charset="0"/>
              <a:buChar char="o"/>
            </a:pPr>
            <a:r>
              <a:rPr lang="ru-RU" dirty="0" smtClean="0"/>
              <a:t>Регулирование сферы обращения с отходами производства и потребления осуществляется в соответствии с законами КР «Об охране окружающей среды», «Об отходах производства и потребления», «Общий технический регламент по обеспечению экологической безопасности», «Об охране атмосферного воздуха», «Об экологической экспертизе», «О местном самоуправлении», «О лицензионно-разрешительной системе КР».</a:t>
            </a:r>
          </a:p>
          <a:p>
            <a:pPr>
              <a:buClr>
                <a:schemeClr val="accent6">
                  <a:lumMod val="50000"/>
                </a:schemeClr>
              </a:buClr>
              <a:buSzPct val="80000"/>
              <a:buFont typeface="Courier New" panose="02070309020205020404" pitchFamily="49" charset="0"/>
              <a:buChar char="o"/>
            </a:pPr>
            <a:r>
              <a:rPr lang="ru-RU" dirty="0" smtClean="0"/>
              <a:t>Тем не менее, до настоящего времени в стране не внедрена система оценки результативности функционирования переработки и утилизации отходов, отсутствует надлежащее администрирование и контроль. Особенно вопрос учета актуален в отношении упаковки товаров, используемой товаропроизводителями. Количество хозяйствующих субъектов, использующих упаковку, не отслеживается.</a:t>
            </a:r>
          </a:p>
          <a:p>
            <a:pPr>
              <a:buClr>
                <a:schemeClr val="accent6">
                  <a:lumMod val="50000"/>
                </a:schemeClr>
              </a:buClr>
              <a:buSzPct val="80000"/>
              <a:buFont typeface="Courier New" panose="02070309020205020404" pitchFamily="49" charset="0"/>
              <a:buChar char="o"/>
            </a:pPr>
            <a:r>
              <a:rPr lang="ru-RU" dirty="0" smtClean="0"/>
              <a:t>Основные проблемы экологически безопасного обращения с отходами связаны с нарушением принципа полного покрытия затрат и принципа стимулирования использования перерабатываемых материалов при производстве товаров, а также с отсутствием эффективного механизма целевого использования средств утилизационного сбора и сбора за размещения отходов в окружающей среде.</a:t>
            </a:r>
          </a:p>
          <a:p>
            <a:pPr marL="0" indent="0">
              <a:buNone/>
            </a:pPr>
            <a:endParaRPr lang="ru-RU" dirty="0" smtClean="0"/>
          </a:p>
          <a:p>
            <a:endParaRPr lang="ru-RU" dirty="0"/>
          </a:p>
        </p:txBody>
      </p:sp>
    </p:spTree>
    <p:extLst>
      <p:ext uri="{BB962C8B-B14F-4D97-AF65-F5344CB8AC3E}">
        <p14:creationId xmlns:p14="http://schemas.microsoft.com/office/powerpoint/2010/main" val="203628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54945" y="1264025"/>
            <a:ext cx="10452804" cy="5268978"/>
          </a:xfrm>
        </p:spPr>
        <p:txBody>
          <a:bodyPr>
            <a:noAutofit/>
          </a:bodyPr>
          <a:lstStyle/>
          <a:p>
            <a:pPr>
              <a:buClr>
                <a:schemeClr val="accent6">
                  <a:lumMod val="50000"/>
                </a:schemeClr>
              </a:buClr>
              <a:buSzPct val="80000"/>
              <a:buFont typeface="Courier New" panose="02070309020205020404" pitchFamily="49" charset="0"/>
              <a:buChar char="o"/>
            </a:pPr>
            <a:r>
              <a:rPr lang="ru-RU" sz="2000" dirty="0" smtClean="0"/>
              <a:t>Закон КР от 12 апреля 2019 года № 47 «О внесении изменений в некоторые законодательные акты КР» , который регламентирует экономическое регулирование в области обращения с ртутьсодержащими отходами на основе взимания утилизационного сбора на переработку ртутьсодержащих отходов. </a:t>
            </a:r>
          </a:p>
          <a:p>
            <a:pPr>
              <a:buClr>
                <a:schemeClr val="accent6">
                  <a:lumMod val="50000"/>
                </a:schemeClr>
              </a:buClr>
              <a:buSzPct val="80000"/>
              <a:buFont typeface="Courier New" panose="02070309020205020404" pitchFamily="49" charset="0"/>
              <a:buChar char="o"/>
            </a:pPr>
            <a:endParaRPr lang="ru-RU" sz="2000" dirty="0"/>
          </a:p>
          <a:p>
            <a:pPr>
              <a:buClr>
                <a:schemeClr val="accent6">
                  <a:lumMod val="50000"/>
                </a:schemeClr>
              </a:buClr>
              <a:buSzPct val="80000"/>
              <a:buFont typeface="Courier New" panose="02070309020205020404" pitchFamily="49" charset="0"/>
              <a:buChar char="o"/>
            </a:pPr>
            <a:r>
              <a:rPr lang="ru-RU" sz="2000" b="1" dirty="0" smtClean="0"/>
              <a:t>ППКР «О внесении изменений в ППКР «Об утверждении Порядка обращения с опасными отходами на территории КР от 28 декабря 2015 г № 885</a:t>
            </a:r>
            <a:r>
              <a:rPr lang="ru-RU" sz="2000" b="1" dirty="0"/>
              <a:t>» от 23 марта 2021 года №111</a:t>
            </a:r>
            <a:r>
              <a:rPr lang="ru-RU" sz="2000" dirty="0" smtClean="0"/>
              <a:t>. Нововведения касаются порядка обращения с отходами ртутьсодержащих товаров и порядка взимания утилизационного сбора за ввоз и производство товаров, содержащих ртуть.</a:t>
            </a:r>
          </a:p>
          <a:p>
            <a:pPr>
              <a:buClr>
                <a:schemeClr val="accent6">
                  <a:lumMod val="50000"/>
                </a:schemeClr>
              </a:buClr>
              <a:buSzPct val="80000"/>
              <a:buFont typeface="Courier New" panose="02070309020205020404" pitchFamily="49" charset="0"/>
              <a:buChar char="o"/>
            </a:pPr>
            <a:endParaRPr lang="ru-RU" sz="2000" dirty="0" smtClean="0"/>
          </a:p>
          <a:p>
            <a:pPr>
              <a:buClr>
                <a:schemeClr val="accent6">
                  <a:lumMod val="50000"/>
                </a:schemeClr>
              </a:buClr>
              <a:buSzPct val="80000"/>
              <a:buFont typeface="Courier New" panose="02070309020205020404" pitchFamily="49" charset="0"/>
              <a:buChar char="o"/>
            </a:pPr>
            <a:r>
              <a:rPr lang="ru-RU" sz="2000" b="1" dirty="0" smtClean="0"/>
              <a:t>Проект Закона КР «Об ограничении оборота пакетов из полимерной пленки на территории </a:t>
            </a:r>
            <a:r>
              <a:rPr lang="ru-RU" sz="2000" b="1" dirty="0" err="1" smtClean="0"/>
              <a:t>Кыргызской</a:t>
            </a:r>
            <a:r>
              <a:rPr lang="ru-RU" sz="2000" b="1" dirty="0" smtClean="0"/>
              <a:t> Республики» </a:t>
            </a:r>
            <a:r>
              <a:rPr lang="ru-RU" sz="2000" dirty="0" smtClean="0"/>
              <a:t>разработан в целях сокращения вредного воздействия полимерных материалов на здоровье и окружающую среду в КР путем установления ограничительных мер, направленных на введение прямого запрета на ввоз, производство и реализацию одноразовых упаковочных пакетов из полимерных материалов. Данный законопроект на рассмотрении ЖК КР. </a:t>
            </a:r>
          </a:p>
          <a:p>
            <a:pPr marL="0" indent="0">
              <a:buNone/>
            </a:pPr>
            <a:endParaRPr lang="ru-RU" sz="2000" dirty="0"/>
          </a:p>
        </p:txBody>
      </p:sp>
      <p:sp>
        <p:nvSpPr>
          <p:cNvPr id="5" name="Заголовок 1"/>
          <p:cNvSpPr>
            <a:spLocks noGrp="1"/>
          </p:cNvSpPr>
          <p:nvPr>
            <p:ph type="title"/>
          </p:nvPr>
        </p:nvSpPr>
        <p:spPr>
          <a:xfrm>
            <a:off x="554945" y="535026"/>
            <a:ext cx="10452804" cy="875134"/>
          </a:xfrm>
        </p:spPr>
        <p:txBody>
          <a:bodyPr>
            <a:noAutofit/>
          </a:bodyPr>
          <a:lstStyle/>
          <a:p>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Примеры введения утилизационного сбора в стране</a:t>
            </a:r>
            <a:b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endParaRPr lang="ru-RU" sz="2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3203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58906" y="914401"/>
            <a:ext cx="10641106" cy="5486400"/>
          </a:xfrm>
        </p:spPr>
        <p:txBody>
          <a:bodyPr>
            <a:normAutofit lnSpcReduction="10000"/>
          </a:bodyPr>
          <a:lstStyle/>
          <a:p>
            <a:pPr>
              <a:buClr>
                <a:schemeClr val="accent6">
                  <a:lumMod val="50000"/>
                </a:schemeClr>
              </a:buClr>
              <a:buSzPct val="80000"/>
              <a:buFont typeface="Courier New" panose="02070309020205020404" pitchFamily="49" charset="0"/>
              <a:buChar char="o"/>
            </a:pPr>
            <a:r>
              <a:rPr lang="ru-RU" sz="2400" dirty="0" smtClean="0"/>
              <a:t>В странах ЕАЭС: Беларусь, Казахстан, Россия уже существует закрепленный на законодательном уровне Перечень товаров и упаковки, с производителей и импортёров которых взимается утилизационный сбор или налог.</a:t>
            </a:r>
          </a:p>
          <a:p>
            <a:pPr>
              <a:buClr>
                <a:schemeClr val="accent6">
                  <a:lumMod val="50000"/>
                </a:schemeClr>
              </a:buClr>
              <a:buSzPct val="80000"/>
              <a:buFont typeface="Courier New" panose="02070309020205020404" pitchFamily="49" charset="0"/>
              <a:buChar char="o"/>
            </a:pPr>
            <a:endParaRPr lang="ru-RU" sz="2400" dirty="0" smtClean="0"/>
          </a:p>
          <a:p>
            <a:pPr>
              <a:buClr>
                <a:schemeClr val="accent6">
                  <a:lumMod val="50000"/>
                </a:schemeClr>
              </a:buClr>
              <a:buSzPct val="80000"/>
              <a:buFont typeface="Courier New" panose="02070309020205020404" pitchFamily="49" charset="0"/>
              <a:buChar char="o"/>
            </a:pPr>
            <a:r>
              <a:rPr lang="ru-RU" sz="2400" dirty="0" smtClean="0"/>
              <a:t> В стоимость этих товаров, произведенных или завезенных через эти страны, уже заложены утилизационные сборы. </a:t>
            </a:r>
          </a:p>
          <a:p>
            <a:pPr>
              <a:buClr>
                <a:schemeClr val="accent6">
                  <a:lumMod val="50000"/>
                </a:schemeClr>
              </a:buClr>
              <a:buSzPct val="80000"/>
              <a:buFont typeface="Courier New" panose="02070309020205020404" pitchFamily="49" charset="0"/>
              <a:buChar char="o"/>
            </a:pPr>
            <a:endParaRPr lang="ru-RU" sz="2400" dirty="0" smtClean="0"/>
          </a:p>
          <a:p>
            <a:pPr>
              <a:buClr>
                <a:schemeClr val="accent6">
                  <a:lumMod val="50000"/>
                </a:schemeClr>
              </a:buClr>
              <a:buSzPct val="80000"/>
              <a:buFont typeface="Courier New" panose="02070309020205020404" pitchFamily="49" charset="0"/>
              <a:buChar char="o"/>
            </a:pPr>
            <a:r>
              <a:rPr lang="ru-RU" sz="2400" dirty="0" smtClean="0"/>
              <a:t>В связи с этим необходимо гармонизировать законодательство КР с законодательством ЕАЭС в области разработки механизмов возмещения расходов КР на утилизацию товаров, производимых или импортируемых из стран ЕАЭС, где утилизационные сборы уже были выплачены при производстве или завозе. </a:t>
            </a:r>
          </a:p>
          <a:p>
            <a:pPr>
              <a:buClr>
                <a:schemeClr val="accent6">
                  <a:lumMod val="50000"/>
                </a:schemeClr>
              </a:buClr>
              <a:buSzPct val="80000"/>
              <a:buFont typeface="Courier New" panose="02070309020205020404" pitchFamily="49" charset="0"/>
              <a:buChar char="o"/>
            </a:pPr>
            <a:endParaRPr lang="ru-RU" sz="2400" dirty="0" smtClean="0"/>
          </a:p>
          <a:p>
            <a:pPr>
              <a:buClr>
                <a:schemeClr val="accent6">
                  <a:lumMod val="50000"/>
                </a:schemeClr>
              </a:buClr>
              <a:buSzPct val="80000"/>
              <a:buFont typeface="Courier New" panose="02070309020205020404" pitchFamily="49" charset="0"/>
              <a:buChar char="o"/>
            </a:pPr>
            <a:r>
              <a:rPr lang="ru-RU" sz="2400" dirty="0" smtClean="0"/>
              <a:t>Это также справедливо и для других стран, в которых такая система уже действует, например, страны ЕС. </a:t>
            </a:r>
          </a:p>
        </p:txBody>
      </p:sp>
    </p:spTree>
    <p:extLst>
      <p:ext uri="{BB962C8B-B14F-4D97-AF65-F5344CB8AC3E}">
        <p14:creationId xmlns:p14="http://schemas.microsoft.com/office/powerpoint/2010/main" val="398715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8723" y="445808"/>
            <a:ext cx="10515600" cy="858557"/>
          </a:xfrm>
        </p:spPr>
        <p:txBody>
          <a:bodyPr>
            <a:normAutofit/>
          </a:bodyPr>
          <a:lstStyle/>
          <a:p>
            <a:r>
              <a:rPr lang="ru-RU" sz="36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Наработки на сегодняшний день</a:t>
            </a:r>
            <a:endParaRPr lang="ru-RU" sz="36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699247" y="1479176"/>
            <a:ext cx="10654553" cy="4697787"/>
          </a:xfrm>
        </p:spPr>
        <p:txBody>
          <a:bodyPr>
            <a:normAutofit/>
          </a:bodyPr>
          <a:lstStyle/>
          <a:p>
            <a:pPr>
              <a:buClr>
                <a:schemeClr val="accent6">
                  <a:lumMod val="50000"/>
                </a:schemeClr>
              </a:buClr>
              <a:buSzPct val="40000"/>
              <a:buFont typeface="Wingdings" panose="05000000000000000000" pitchFamily="2" charset="2"/>
              <a:buChar char="q"/>
            </a:pPr>
            <a:r>
              <a:rPr lang="ru-RU" sz="2400" dirty="0" smtClean="0"/>
              <a:t>Проект Концепции внедрения </a:t>
            </a:r>
            <a:r>
              <a:rPr lang="ru-RU" sz="2400" dirty="0"/>
              <a:t>института расширенной </a:t>
            </a:r>
            <a:r>
              <a:rPr lang="ru-RU" sz="2400" dirty="0" smtClean="0"/>
              <a:t>ответственности производителей </a:t>
            </a:r>
            <a:r>
              <a:rPr lang="ru-RU" sz="2400" dirty="0"/>
              <a:t>и импортеров товаров и </a:t>
            </a:r>
            <a:r>
              <a:rPr lang="ru-RU" sz="2400" dirty="0" smtClean="0"/>
              <a:t>упаковки;</a:t>
            </a:r>
          </a:p>
          <a:p>
            <a:pPr>
              <a:buClr>
                <a:schemeClr val="accent6">
                  <a:lumMod val="50000"/>
                </a:schemeClr>
              </a:buClr>
              <a:buSzPct val="40000"/>
              <a:buFont typeface="Wingdings" panose="05000000000000000000" pitchFamily="2" charset="2"/>
              <a:buChar char="q"/>
            </a:pPr>
            <a:endParaRPr lang="ru-RU" sz="2400" dirty="0"/>
          </a:p>
          <a:p>
            <a:pPr>
              <a:buClr>
                <a:schemeClr val="accent6">
                  <a:lumMod val="50000"/>
                </a:schemeClr>
              </a:buClr>
              <a:buSzPct val="40000"/>
              <a:buFont typeface="Wingdings" panose="05000000000000000000" pitchFamily="2" charset="2"/>
              <a:buChar char="q"/>
            </a:pPr>
            <a:r>
              <a:rPr lang="ru-RU" sz="2400" dirty="0" smtClean="0"/>
              <a:t>Проект Закона КР «О </a:t>
            </a:r>
            <a:r>
              <a:rPr lang="ru-RU" sz="2400" dirty="0"/>
              <a:t>внесении дополнений и изменений в некоторые законодательные акты </a:t>
            </a:r>
            <a:r>
              <a:rPr lang="ru-RU" sz="2400" dirty="0" err="1"/>
              <a:t>Кыргызской</a:t>
            </a:r>
            <a:r>
              <a:rPr lang="ru-RU" sz="2400" dirty="0"/>
              <a:t> Республики относительно регулирования товаров, подлежащих вторичной переработке после утраты ими потребительских </a:t>
            </a:r>
            <a:r>
              <a:rPr lang="ru-RU" sz="2400" dirty="0" smtClean="0"/>
              <a:t>свойств»;</a:t>
            </a:r>
          </a:p>
          <a:p>
            <a:pPr>
              <a:buClr>
                <a:schemeClr val="accent6">
                  <a:lumMod val="50000"/>
                </a:schemeClr>
              </a:buClr>
              <a:buSzPct val="40000"/>
              <a:buFont typeface="Wingdings" panose="05000000000000000000" pitchFamily="2" charset="2"/>
              <a:buChar char="q"/>
            </a:pPr>
            <a:endParaRPr lang="ru-RU" sz="2400" dirty="0"/>
          </a:p>
          <a:p>
            <a:pPr>
              <a:buClr>
                <a:schemeClr val="accent6">
                  <a:lumMod val="50000"/>
                </a:schemeClr>
              </a:buClr>
              <a:buSzPct val="40000"/>
              <a:buFont typeface="Wingdings" panose="05000000000000000000" pitchFamily="2" charset="2"/>
              <a:buChar char="q"/>
            </a:pPr>
            <a:r>
              <a:rPr lang="ru-RU" sz="2400" dirty="0" smtClean="0"/>
              <a:t>Проект постановления </a:t>
            </a:r>
            <a:r>
              <a:rPr lang="ru-RU" sz="2400" dirty="0"/>
              <a:t>Правительства </a:t>
            </a:r>
            <a:r>
              <a:rPr lang="ru-RU" sz="2400" dirty="0" smtClean="0"/>
              <a:t>КР «Об </a:t>
            </a:r>
            <a:r>
              <a:rPr lang="ru-RU" sz="2400" dirty="0"/>
              <a:t>утверждении перечня продукции (товаров), на которую (которые) распространяются расширенные </a:t>
            </a:r>
            <a:r>
              <a:rPr lang="ru-RU" sz="2400" dirty="0" smtClean="0"/>
              <a:t>обязательства</a:t>
            </a:r>
            <a:r>
              <a:rPr lang="ru-RU" sz="2400" dirty="0"/>
              <a:t> производителей (импортеров</a:t>
            </a:r>
            <a:r>
              <a:rPr lang="ru-RU" sz="2400" dirty="0" smtClean="0"/>
              <a:t>)».</a:t>
            </a:r>
            <a:endParaRPr lang="ru-RU" sz="2400" dirty="0"/>
          </a:p>
          <a:p>
            <a:endParaRPr lang="ru-RU" dirty="0"/>
          </a:p>
        </p:txBody>
      </p:sp>
    </p:spTree>
    <p:extLst>
      <p:ext uri="{BB962C8B-B14F-4D97-AF65-F5344CB8AC3E}">
        <p14:creationId xmlns:p14="http://schemas.microsoft.com/office/powerpoint/2010/main" val="70657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228600" lvl="0" indent="-228600" algn="ctr">
              <a:spcBef>
                <a:spcPts val="1000"/>
              </a:spcBef>
            </a:pP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Проект </a:t>
            </a:r>
            <a:r>
              <a:rPr lang="ru-RU" sz="2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Концепции </a:t>
            </a: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внедрения </a:t>
            </a:r>
            <a:r>
              <a:rPr lang="ru-RU" sz="2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института </a:t>
            </a: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расширенной ответственности </a:t>
            </a:r>
            <a:r>
              <a:rPr lang="ru-RU" sz="24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производителей и импортеров товаров и </a:t>
            </a:r>
            <a:r>
              <a:rPr lang="ru-RU" sz="24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упаковки</a:t>
            </a:r>
            <a:endParaRPr lang="ru-RU"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591671" y="1825625"/>
            <a:ext cx="10762129" cy="4588622"/>
          </a:xfrm>
        </p:spPr>
        <p:txBody>
          <a:bodyPr>
            <a:normAutofit/>
          </a:bodyPr>
          <a:lstStyle/>
          <a:p>
            <a:pPr marL="0" indent="0">
              <a:buNone/>
            </a:pPr>
            <a:r>
              <a:rPr lang="ru-RU" sz="2400" dirty="0" smtClean="0"/>
              <a:t>Настоящая </a:t>
            </a:r>
            <a:r>
              <a:rPr lang="ru-RU" sz="2400" dirty="0"/>
              <a:t>Концепция определяет основные подходы к трансформации государственного регулирования в целях создания эффективной модели расширенной ответственности производителей, которая позволила бы совместно с налоговыми, административными, разрешительными и другими механизмами </a:t>
            </a:r>
            <a:r>
              <a:rPr lang="ru-RU" sz="2400" dirty="0" smtClean="0"/>
              <a:t>достичь:</a:t>
            </a:r>
          </a:p>
          <a:p>
            <a:pPr>
              <a:buClr>
                <a:schemeClr val="accent6">
                  <a:lumMod val="50000"/>
                </a:schemeClr>
              </a:buClr>
              <a:buSzPct val="50000"/>
              <a:buFont typeface="Wingdings" panose="05000000000000000000" pitchFamily="2" charset="2"/>
              <a:buChar char="ü"/>
            </a:pPr>
            <a:r>
              <a:rPr lang="ru-RU" sz="2400" dirty="0" smtClean="0"/>
              <a:t>кардинального </a:t>
            </a:r>
            <a:r>
              <a:rPr lang="ru-RU" sz="2400" dirty="0"/>
              <a:t>снижения количества образования отходов </a:t>
            </a:r>
            <a:r>
              <a:rPr lang="ru-RU" sz="2400" dirty="0" smtClean="0"/>
              <a:t>потребления;</a:t>
            </a:r>
          </a:p>
          <a:p>
            <a:pPr>
              <a:buClr>
                <a:schemeClr val="accent6">
                  <a:lumMod val="50000"/>
                </a:schemeClr>
              </a:buClr>
              <a:buSzPct val="50000"/>
              <a:buFont typeface="Wingdings" panose="05000000000000000000" pitchFamily="2" charset="2"/>
              <a:buChar char="ü"/>
            </a:pPr>
            <a:r>
              <a:rPr lang="ru-RU" sz="2400" dirty="0" smtClean="0"/>
              <a:t>формирования </a:t>
            </a:r>
            <a:r>
              <a:rPr lang="ru-RU" sz="2400" dirty="0"/>
              <a:t>системы обращения с отходами, </a:t>
            </a:r>
            <a:r>
              <a:rPr lang="ru-RU" sz="2400" dirty="0" smtClean="0"/>
              <a:t>максимально </a:t>
            </a:r>
            <a:r>
              <a:rPr lang="ru-RU" sz="2400" dirty="0"/>
              <a:t>ориентированной на их </a:t>
            </a:r>
            <a:r>
              <a:rPr lang="ru-RU" sz="2400" dirty="0" smtClean="0"/>
              <a:t>утилизацию</a:t>
            </a:r>
            <a:r>
              <a:rPr lang="ru-RU" sz="2400" dirty="0"/>
              <a:t>;</a:t>
            </a:r>
            <a:endParaRPr lang="ru-RU" sz="2400" dirty="0" smtClean="0"/>
          </a:p>
          <a:p>
            <a:pPr>
              <a:buClr>
                <a:schemeClr val="accent6">
                  <a:lumMod val="50000"/>
                </a:schemeClr>
              </a:buClr>
              <a:buSzPct val="50000"/>
              <a:buFont typeface="Wingdings" panose="05000000000000000000" pitchFamily="2" charset="2"/>
              <a:buChar char="ü"/>
            </a:pPr>
            <a:r>
              <a:rPr lang="ru-RU" sz="2400" dirty="0"/>
              <a:t>с</a:t>
            </a:r>
            <a:r>
              <a:rPr lang="ru-RU" sz="2400" dirty="0" smtClean="0"/>
              <a:t>тимулирования для </a:t>
            </a:r>
            <a:r>
              <a:rPr lang="ru-RU" sz="2400" dirty="0"/>
              <a:t>создания рынка переработки вторичных материальных </a:t>
            </a:r>
            <a:r>
              <a:rPr lang="ru-RU" sz="2400" dirty="0" smtClean="0"/>
              <a:t>ресурсов;</a:t>
            </a:r>
            <a:endParaRPr lang="ru-RU" sz="2400" dirty="0"/>
          </a:p>
          <a:p>
            <a:pPr>
              <a:buClr>
                <a:schemeClr val="accent6">
                  <a:lumMod val="50000"/>
                </a:schemeClr>
              </a:buClr>
              <a:buSzPct val="50000"/>
              <a:buFont typeface="Wingdings" panose="05000000000000000000" pitchFamily="2" charset="2"/>
              <a:buChar char="ü"/>
            </a:pPr>
            <a:r>
              <a:rPr lang="ru-RU" sz="2400" dirty="0" smtClean="0"/>
              <a:t>снижение </a:t>
            </a:r>
            <a:r>
              <a:rPr lang="ru-RU" sz="2400" dirty="0"/>
              <a:t>объемов захоронения отходов.</a:t>
            </a:r>
          </a:p>
          <a:p>
            <a:endParaRPr lang="ru-RU" sz="2400" dirty="0"/>
          </a:p>
        </p:txBody>
      </p:sp>
    </p:spTree>
    <p:extLst>
      <p:ext uri="{BB962C8B-B14F-4D97-AF65-F5344CB8AC3E}">
        <p14:creationId xmlns:p14="http://schemas.microsoft.com/office/powerpoint/2010/main" val="390936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0817" y="580278"/>
            <a:ext cx="10708341" cy="1325563"/>
          </a:xfrm>
        </p:spPr>
        <p:txBody>
          <a:bodyPr>
            <a:noAutofit/>
          </a:bodyPr>
          <a:lstStyle/>
          <a:p>
            <a:pPr lvl="0">
              <a:spcBef>
                <a:spcPts val="1000"/>
              </a:spcBef>
              <a:buClr>
                <a:srgbClr val="70AD47">
                  <a:lumMod val="50000"/>
                </a:srgbClr>
              </a:buClr>
              <a:buSzPct val="40000"/>
            </a:pPr>
            <a:r>
              <a:rPr lang="ru-RU" sz="20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Проект Закона КР </a:t>
            </a:r>
            <a:r>
              <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«О внесении дополнений и изменений в некоторые законодательные акты </a:t>
            </a: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КР относительно </a:t>
            </a:r>
            <a:r>
              <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регулирования товаров, подлежащих вторичной переработке после утраты ими потребительских свойств</a:t>
            </a:r>
            <a:r>
              <a:rPr lang="ru-RU"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a:t>
            </a:r>
            <a:endPar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490816" y="2097741"/>
            <a:ext cx="10862983" cy="4370294"/>
          </a:xfrm>
        </p:spPr>
        <p:txBody>
          <a:bodyPr>
            <a:noAutofit/>
          </a:bodyPr>
          <a:lstStyle/>
          <a:p>
            <a:pPr marL="0" indent="0">
              <a:buNone/>
            </a:pPr>
            <a:r>
              <a:rPr lang="ru-RU" dirty="0" smtClean="0"/>
              <a:t>Предлагается внесение изменений и дополнений в следующие НПА:</a:t>
            </a:r>
          </a:p>
          <a:p>
            <a:pPr marL="0" indent="0">
              <a:buNone/>
            </a:pPr>
            <a:endParaRPr lang="ru-RU" dirty="0" smtClean="0"/>
          </a:p>
          <a:p>
            <a:pPr>
              <a:buClr>
                <a:schemeClr val="accent6">
                  <a:lumMod val="50000"/>
                </a:schemeClr>
              </a:buClr>
              <a:buSzPct val="60000"/>
              <a:buFont typeface="Wingdings" panose="05000000000000000000" pitchFamily="2" charset="2"/>
              <a:buChar char="§"/>
            </a:pPr>
            <a:r>
              <a:rPr lang="ru-RU" dirty="0" smtClean="0"/>
              <a:t>Кодекс КР о неналоговых доходах от 10 августа 2018 года № 90;</a:t>
            </a:r>
          </a:p>
          <a:p>
            <a:pPr>
              <a:buClr>
                <a:schemeClr val="accent6">
                  <a:lumMod val="50000"/>
                </a:schemeClr>
              </a:buClr>
              <a:buSzPct val="60000"/>
              <a:buFont typeface="Wingdings" panose="05000000000000000000" pitchFamily="2" charset="2"/>
              <a:buChar char="§"/>
            </a:pPr>
            <a:r>
              <a:rPr lang="ru-RU" dirty="0" smtClean="0"/>
              <a:t>Закон КР от 13 ноября 2001 года № 89 «Об отходах производства и потребления»; </a:t>
            </a:r>
          </a:p>
          <a:p>
            <a:pPr>
              <a:buClr>
                <a:schemeClr val="accent6">
                  <a:lumMod val="50000"/>
                </a:schemeClr>
              </a:buClr>
              <a:buSzPct val="60000"/>
              <a:buFont typeface="Wingdings" panose="05000000000000000000" pitchFamily="2" charset="2"/>
              <a:buChar char="§"/>
            </a:pPr>
            <a:r>
              <a:rPr lang="ru-RU" dirty="0" smtClean="0"/>
              <a:t>Закон КР от 3 апреля 2015 года № 72 «О государственных закупках»;</a:t>
            </a:r>
          </a:p>
          <a:p>
            <a:pPr>
              <a:buClr>
                <a:schemeClr val="accent6">
                  <a:lumMod val="50000"/>
                </a:schemeClr>
              </a:buClr>
              <a:buSzPct val="60000"/>
              <a:buFont typeface="Wingdings" panose="05000000000000000000" pitchFamily="2" charset="2"/>
              <a:buChar char="§"/>
            </a:pPr>
            <a:r>
              <a:rPr lang="ru-RU" dirty="0" smtClean="0"/>
              <a:t>Закон КР «О государственно-частном партнерстве» от 22 июля 2019 года № 95;</a:t>
            </a:r>
          </a:p>
          <a:p>
            <a:pPr>
              <a:buClr>
                <a:schemeClr val="accent6">
                  <a:lumMod val="50000"/>
                </a:schemeClr>
              </a:buClr>
              <a:buSzPct val="60000"/>
              <a:buFont typeface="Wingdings" panose="05000000000000000000" pitchFamily="2" charset="2"/>
              <a:buChar char="§"/>
            </a:pPr>
            <a:r>
              <a:rPr lang="ru-RU" dirty="0" smtClean="0"/>
              <a:t>Налоговый кодекс КР от 17 октября 2008 года № 230 .</a:t>
            </a:r>
          </a:p>
          <a:p>
            <a:pPr marL="0" indent="0">
              <a:buNone/>
            </a:pPr>
            <a:endParaRPr lang="ru-RU" dirty="0"/>
          </a:p>
        </p:txBody>
      </p:sp>
    </p:spTree>
    <p:extLst>
      <p:ext uri="{BB962C8B-B14F-4D97-AF65-F5344CB8AC3E}">
        <p14:creationId xmlns:p14="http://schemas.microsoft.com/office/powerpoint/2010/main" val="12056123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1533</Words>
  <Application>Microsoft Office PowerPoint</Application>
  <PresentationFormat>Широкоэкранный</PresentationFormat>
  <Paragraphs>132</Paragraphs>
  <Slides>17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17</vt:i4>
      </vt:variant>
    </vt:vector>
  </HeadingPairs>
  <TitlesOfParts>
    <vt:vector size="26" baseType="lpstr">
      <vt:lpstr>Arial</vt:lpstr>
      <vt:lpstr>Calibri</vt:lpstr>
      <vt:lpstr>Calibri Light</vt:lpstr>
      <vt:lpstr>Cambria</vt:lpstr>
      <vt:lpstr>Courier New</vt:lpstr>
      <vt:lpstr>Times New Roman</vt:lpstr>
      <vt:lpstr>Verdana</vt:lpstr>
      <vt:lpstr>Wingdings</vt:lpstr>
      <vt:lpstr>Тема Office</vt:lpstr>
      <vt:lpstr>Внедрение экономических механизмов в сфере обращения отходов в КР</vt:lpstr>
      <vt:lpstr>Предпосылки </vt:lpstr>
      <vt:lpstr>ППКР от 27 сентября 2019 года № 502 «Об утверждении Стратегии устойчивого развития промышленности  Кыргызской Республики на 2019-2023 годы»</vt:lpstr>
      <vt:lpstr>Предпосылки </vt:lpstr>
      <vt:lpstr>Примеры введения утилизационного сбора в стране </vt:lpstr>
      <vt:lpstr>Презентация PowerPoint</vt:lpstr>
      <vt:lpstr>Наработки на сегодняшний день</vt:lpstr>
      <vt:lpstr>Проект Концепции  внедрения института расширенной ответственности производителей и импортеров товаров и упаковки</vt:lpstr>
      <vt:lpstr>Проект Закона КР «О внесении дополнений и изменений в некоторые законодательные акты КР относительно регулирования товаров, подлежащих вторичной переработке после утраты ими потребительских свойств»</vt:lpstr>
      <vt:lpstr>Проект постановления Правительства КР  «Об утверждении перечня продукции (товаров), на которую (которые) распространяются расширенные обязательства производителей (импортеров)»</vt:lpstr>
      <vt:lpstr>Принцип РОП </vt:lpstr>
      <vt:lpstr>Что предусматривает система РОП</vt:lpstr>
      <vt:lpstr>Обязательства производителей и импортеров</vt:lpstr>
      <vt:lpstr> Система РОП включает: </vt:lpstr>
      <vt:lpstr>Первоочередные задачи</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Внедрение института расширенной ответственности производителей и импортеров товаров и упаковки в КР</dc:title>
  <dc:creator>Пользователь Windows</dc:creator>
  <cp:lastModifiedBy>Пользователь Windows</cp:lastModifiedBy>
  <cp:revision>24</cp:revision>
  <dcterms:created xsi:type="dcterms:W3CDTF">2021-04-29T07:45:35Z</dcterms:created>
  <dcterms:modified xsi:type="dcterms:W3CDTF">2021-09-07T07:07:47Z</dcterms:modified>
</cp:coreProperties>
</file>