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8" r:id="rId3"/>
    <p:sldId id="267" r:id="rId4"/>
    <p:sldId id="270" r:id="rId5"/>
    <p:sldId id="271" r:id="rId6"/>
    <p:sldId id="272" r:id="rId7"/>
    <p:sldId id="273" r:id="rId8"/>
    <p:sldId id="269" r:id="rId9"/>
    <p:sldId id="274" r:id="rId10"/>
    <p:sldId id="275" r:id="rId11"/>
    <p:sldId id="276" r:id="rId12"/>
    <p:sldId id="277" r:id="rId13"/>
    <p:sldId id="278" r:id="rId14"/>
    <p:sldId id="280" r:id="rId15"/>
    <p:sldId id="279" r:id="rId16"/>
    <p:sldId id="265" r:id="rId17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74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92FE-6CE3-4DA2-8DE9-BD290EE62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A05A4-A617-4E64-B55C-9AEAFADC2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37CF-5D0B-4CFC-B581-A229F9773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28597-76AF-4A9C-A892-6CB63CDB9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635DB-7D3A-4888-91C6-FA5628474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B284-410C-461E-A330-4445F6709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F96C7-74F3-475A-B087-5BD8E4D53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AABD4-B881-4F8F-AA3E-9BB722CC3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8F5C7-5E5C-4251-9A8B-F9678D3D9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9125-A28D-4BEE-98A3-4DD51327D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10CD4-6F49-401C-BAA9-986234839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CA54F14D-0A65-443D-A1C5-46370A05A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3600" b="1" dirty="0" smtClean="0"/>
              <a:t>Законодательство Кыргызской Республики в области управления электронными </a:t>
            </a:r>
            <a:r>
              <a:rPr lang="ru-RU" sz="3600" b="1" dirty="0" smtClean="0"/>
              <a:t>отходами</a:t>
            </a:r>
            <a:endParaRPr lang="ru-RU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4752"/>
            <a:ext cx="6858000" cy="1847848"/>
          </a:xfrm>
        </p:spPr>
        <p:txBody>
          <a:bodyPr/>
          <a:lstStyle/>
          <a:p>
            <a:pPr marR="0" eaLnBrk="1" hangingPunct="1"/>
            <a:endParaRPr lang="ru-RU" sz="1400" dirty="0" smtClean="0">
              <a:latin typeface="+mj-lt"/>
            </a:endParaRPr>
          </a:p>
          <a:p>
            <a:pPr marR="0" eaLnBrk="1" hangingPunct="1"/>
            <a:endParaRPr lang="ru-RU" sz="1400" dirty="0" smtClean="0">
              <a:latin typeface="+mj-lt"/>
            </a:endParaRPr>
          </a:p>
          <a:p>
            <a:pPr marR="0" eaLnBrk="1" hangingPunct="1"/>
            <a:endParaRPr lang="ru-RU" sz="1400" dirty="0" smtClean="0">
              <a:latin typeface="+mj-lt"/>
            </a:endParaRPr>
          </a:p>
          <a:p>
            <a:pPr marR="0" eaLnBrk="1" hangingPunct="1"/>
            <a:r>
              <a:rPr lang="ru-RU" sz="1400" dirty="0" smtClean="0">
                <a:latin typeface="+mj-lt"/>
              </a:rPr>
              <a:t>Кадоева Ж.А.</a:t>
            </a:r>
          </a:p>
          <a:p>
            <a:pPr marR="0" eaLnBrk="1" hangingPunct="1"/>
            <a:r>
              <a:rPr lang="ru-RU" sz="1400" dirty="0" smtClean="0">
                <a:latin typeface="+mj-lt"/>
              </a:rPr>
              <a:t>Государственное агентство</a:t>
            </a:r>
          </a:p>
          <a:p>
            <a:pPr marR="0" eaLnBrk="1" hangingPunct="1"/>
            <a:r>
              <a:rPr lang="ru-RU" sz="1400" dirty="0" smtClean="0">
                <a:latin typeface="+mj-lt"/>
              </a:rPr>
              <a:t>охраны окружающей среды</a:t>
            </a:r>
          </a:p>
          <a:p>
            <a:pPr marR="0" eaLnBrk="1" hangingPunct="1"/>
            <a:r>
              <a:rPr lang="ru-RU" sz="1400" dirty="0" smtClean="0">
                <a:latin typeface="+mj-lt"/>
              </a:rPr>
              <a:t>и лесного </a:t>
            </a:r>
            <a:r>
              <a:rPr lang="ru-RU" sz="1400" dirty="0" smtClean="0">
                <a:latin typeface="+mj-lt"/>
              </a:rPr>
              <a:t>хозяйства</a:t>
            </a:r>
            <a:endParaRPr lang="ru-RU" sz="1400" dirty="0" smtClean="0">
              <a:latin typeface="+mj-lt"/>
            </a:endParaRPr>
          </a:p>
          <a:p>
            <a:pPr marR="0" eaLnBrk="1" hangingPunct="1"/>
            <a:r>
              <a:rPr lang="ru-RU" sz="1400" dirty="0" smtClean="0">
                <a:latin typeface="+mj-lt"/>
              </a:rPr>
              <a:t>при Правительстве </a:t>
            </a:r>
            <a:r>
              <a:rPr lang="ru-RU" sz="1400" dirty="0" err="1" smtClean="0">
                <a:latin typeface="+mj-lt"/>
              </a:rPr>
              <a:t>Кыргызской</a:t>
            </a:r>
            <a:r>
              <a:rPr lang="ru-RU" sz="1400" dirty="0" smtClean="0">
                <a:latin typeface="+mj-lt"/>
              </a:rPr>
              <a:t> Республики</a:t>
            </a:r>
          </a:p>
          <a:p>
            <a:pPr eaLnBrk="1" hangingPunct="1"/>
            <a:r>
              <a:rPr lang="ru-RU" sz="1400" dirty="0" smtClean="0">
                <a:latin typeface="+mj-lt"/>
              </a:rPr>
              <a:t>Бишкек, 2017</a:t>
            </a:r>
          </a:p>
          <a:p>
            <a:pPr eaLnBrk="1" hangingPunct="1"/>
            <a:endParaRPr lang="ru-RU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Подзаконные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/>
              <a:t>Порядок обращения с отходами производства и потребления в КР</a:t>
            </a:r>
            <a:r>
              <a:rPr lang="ru-RU" sz="1600" dirty="0" smtClean="0"/>
              <a:t>,</a:t>
            </a:r>
            <a:r>
              <a:rPr lang="ru-RU" sz="1600" b="1" dirty="0" smtClean="0"/>
              <a:t> </a:t>
            </a:r>
            <a:r>
              <a:rPr lang="ru-RU" sz="1600" dirty="0" smtClean="0"/>
              <a:t>утв</a:t>
            </a:r>
            <a:r>
              <a:rPr lang="ru-RU" sz="1600" b="1" dirty="0" smtClean="0"/>
              <a:t>. ППКР </a:t>
            </a:r>
            <a:r>
              <a:rPr lang="ru-RU" sz="1600" dirty="0" smtClean="0"/>
              <a:t>от 5 августа 2015 года № 559, регулирует вопросы, связанные с организацией деятельности в области обращения с отходами, устанавливает требования к размещению отходов и объектам размещения отходов и определяет порядок разработки проектов нормативов образования отходов.</a:t>
            </a:r>
          </a:p>
          <a:p>
            <a:r>
              <a:rPr lang="ru-RU" sz="1600" dirty="0" smtClean="0"/>
              <a:t>устанавливает требования по раздельному сбору отходов для использования их в качестве вторичных материальных ресурсов и их переработке. </a:t>
            </a:r>
          </a:p>
          <a:p>
            <a:r>
              <a:rPr lang="ru-RU" sz="1600" dirty="0" smtClean="0"/>
              <a:t>детально регламентирует  нормирование обращения с отходами. Нормирование обращения с отходами осуществляется путем разработки нормативов образования отходов и установления лимитов на размещение конкретных видов отходов в течение определенного времени на конкретном объекте размещения отходов в пределах территории предприятия и за ее пределами. </a:t>
            </a:r>
          </a:p>
          <a:p>
            <a:r>
              <a:rPr lang="ru-RU" sz="1600" dirty="0" smtClean="0"/>
              <a:t>Проекты нормативов образования отходов и установления лимитов на их размещение (ПНОО) разрабатываются для объектов хозяйственной деятельности 1 категории опасности и включает электронные и электротехнические отходы, образующиеся на объектах </a:t>
            </a:r>
            <a:r>
              <a:rPr lang="en-US" sz="1600" dirty="0" smtClean="0"/>
              <a:t>I</a:t>
            </a:r>
            <a:r>
              <a:rPr lang="ru-RU" sz="1600" dirty="0" smtClean="0"/>
              <a:t> категории опасности.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Подзаконные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 </a:t>
            </a:r>
            <a:r>
              <a:rPr lang="ru-RU" sz="1600" b="1" dirty="0" smtClean="0"/>
              <a:t>Порядок обращения с опасными отходами на территории КР</a:t>
            </a:r>
            <a:r>
              <a:rPr lang="ru-RU" sz="1600" dirty="0" smtClean="0"/>
              <a:t>, утв. ППКР от 28 декабря 2015 года № 885  </a:t>
            </a:r>
          </a:p>
          <a:p>
            <a:r>
              <a:rPr lang="ru-RU" sz="1600" dirty="0" smtClean="0"/>
              <a:t>регулирует вопросы, связанные с процессами обращения с опасными отходами и эксплуатацией объектов их размещения и захоронения; </a:t>
            </a:r>
          </a:p>
          <a:p>
            <a:r>
              <a:rPr lang="ru-RU" sz="1600" dirty="0" smtClean="0"/>
              <a:t>устанавливает детализированные требования безопасности к обращению с отдельными опасными отходами, такими как: использованная тара и упаковка химических веществ, ртутьсодержащие отходы, отработанные аккумуляторные батареи и отработанные масла.</a:t>
            </a:r>
          </a:p>
          <a:p>
            <a:r>
              <a:rPr lang="ru-RU" sz="1600" dirty="0" smtClean="0"/>
              <a:t> </a:t>
            </a:r>
            <a:r>
              <a:rPr lang="ru-RU" sz="1600" b="1" dirty="0" smtClean="0"/>
              <a:t>Порядок составления экологического паспорта для объектов хозяйственной и иной деятельности</a:t>
            </a:r>
            <a:r>
              <a:rPr lang="ru-RU" sz="1600" dirty="0" smtClean="0"/>
              <a:t>, утв. ППКР от 19 июня 2013 года №357, </a:t>
            </a:r>
          </a:p>
          <a:p>
            <a:r>
              <a:rPr lang="ru-RU" sz="1600" dirty="0" smtClean="0"/>
              <a:t>экологический паспорт является нормативно-техническим документом, включающим  общую характеристику отходов объекта хозяйственной деятельности по каждому виду отходов, включая их объемы и источники образования, классы опасности, физико-химические показатели, места размещения, количество перерабатываемых и передаваемых отходов.</a:t>
            </a:r>
          </a:p>
          <a:p>
            <a:r>
              <a:rPr lang="ru-RU" sz="1600" dirty="0" smtClean="0"/>
              <a:t>в соответствии с  Законом КР «Общий технический регламент по обеспечению экологической безопасности» ЭП разрабатывается для объектов </a:t>
            </a:r>
            <a:r>
              <a:rPr lang="en-US" sz="1600" dirty="0" smtClean="0"/>
              <a:t>I</a:t>
            </a:r>
            <a:r>
              <a:rPr lang="ru-RU" sz="1600" dirty="0" smtClean="0"/>
              <a:t> и </a:t>
            </a:r>
            <a:r>
              <a:rPr lang="en-US" sz="1600" dirty="0" smtClean="0"/>
              <a:t>II</a:t>
            </a:r>
            <a:r>
              <a:rPr lang="ru-RU" sz="1600" dirty="0" smtClean="0"/>
              <a:t> категорий опасности по отходам.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Подзаконные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ППКР от 10 сентября 2015 года № 625 </a:t>
            </a:r>
            <a:r>
              <a:rPr lang="ru-RU" sz="1400" b="1" dirty="0" smtClean="0"/>
              <a:t>«Об утверждении ставок платы за загрязнение окружающей среды в </a:t>
            </a:r>
            <a:r>
              <a:rPr lang="ru-RU" sz="1400" b="1" dirty="0" err="1" smtClean="0"/>
              <a:t>Кыргызской</a:t>
            </a:r>
            <a:r>
              <a:rPr lang="ru-RU" sz="1400" b="1" dirty="0" smtClean="0"/>
              <a:t> Республике»,</a:t>
            </a:r>
            <a:r>
              <a:rPr lang="ru-RU" sz="1400" dirty="0" smtClean="0"/>
              <a:t> утверждена ставка платы за размещение отходов в окружающей среде в размере 3,24 сома за приведенную тонну отходов, которая применяется при расчете платы за загрязнение окружающей среды.</a:t>
            </a:r>
          </a:p>
          <a:p>
            <a:r>
              <a:rPr lang="ru-RU" sz="1400" dirty="0" smtClean="0"/>
              <a:t> </a:t>
            </a:r>
            <a:r>
              <a:rPr lang="ru-RU" sz="1400" b="1" dirty="0" smtClean="0"/>
              <a:t>Методика определения платы за загрязнение окружающей среды в КР</a:t>
            </a:r>
            <a:r>
              <a:rPr lang="ru-RU" sz="1400" dirty="0" smtClean="0"/>
              <a:t>, утв. ППКР от 19 сентября 2011 года № 559</a:t>
            </a:r>
          </a:p>
          <a:p>
            <a:r>
              <a:rPr lang="ru-RU" sz="1400" dirty="0" smtClean="0"/>
              <a:t> установлен порядок взимания платы за загрязнение окружающей среды, в том числе за размещение отходов в окружающей среде, включая места (объекты), специально предназначенные и (или) обустроенные для складирования (хранения, захоронения) всех видов отходов, включая электронные и электротехнические отходы. </a:t>
            </a:r>
          </a:p>
          <a:p>
            <a:r>
              <a:rPr lang="ru-RU" sz="1400" dirty="0" smtClean="0"/>
              <a:t>Плату за размещение отходов производит хозяйствующий субъект, в процессе деятельности которого образуются отходы, не вовлеченные им во вторичное использование. При передаче отходов на переработку, а также  при размещении отходов на временных местах плата не взимается. Плата взимается ежеквартально, по факту размещения отходов в местах специально предназначенных для их размещения.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Подзаконные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Положение о государственном кадастре отходов и проведении паспортизации опасных отходов,</a:t>
            </a:r>
            <a:r>
              <a:rPr lang="ru-RU" sz="1800" dirty="0" smtClean="0"/>
              <a:t> утв. ППКР от 19 августа 2005 года № 389 </a:t>
            </a:r>
          </a:p>
          <a:p>
            <a:r>
              <a:rPr lang="ru-RU" sz="1800" dirty="0" smtClean="0"/>
              <a:t>направлено на систематизированный на государственном уровне свод паспортизированных сведений о происхождении и физико-химических свойствах отходов различных видов, составляемых путем непрерывного отслеживания хода работ и паспортизации. Учету отходов в </a:t>
            </a:r>
            <a:r>
              <a:rPr lang="ru-RU" sz="1800" dirty="0" err="1" smtClean="0"/>
              <a:t>Кыргызской</a:t>
            </a:r>
            <a:r>
              <a:rPr lang="ru-RU" sz="1800" dirty="0" smtClean="0"/>
              <a:t> Республике подлежат все виды</a:t>
            </a:r>
            <a:r>
              <a:rPr lang="ru-RU" sz="1800" b="1" dirty="0" smtClean="0"/>
              <a:t> </a:t>
            </a:r>
            <a:r>
              <a:rPr lang="ru-RU" sz="1800" dirty="0" smtClean="0"/>
              <a:t>образующихся или перерабатываемых отходов. </a:t>
            </a:r>
          </a:p>
          <a:p>
            <a:r>
              <a:rPr lang="ru-RU" sz="1800" dirty="0" smtClean="0"/>
              <a:t> </a:t>
            </a:r>
            <a:r>
              <a:rPr lang="ru-RU" sz="1800" b="1" dirty="0" smtClean="0"/>
              <a:t>Положение о порядке уничтожения (переработки) продукции (товаров)</a:t>
            </a:r>
            <a:r>
              <a:rPr lang="ru-RU" sz="1800" dirty="0" smtClean="0"/>
              <a:t>, </a:t>
            </a:r>
            <a:r>
              <a:rPr lang="ru-RU" sz="1800" b="1" dirty="0" smtClean="0"/>
              <a:t>признанной непригодной к реализации,</a:t>
            </a:r>
            <a:r>
              <a:rPr lang="ru-RU" sz="1800" dirty="0" smtClean="0"/>
              <a:t> утв. ППКР от 9 июля 1997 года № 407 определяет порядок уничтожения или переработки продукции и товаров (далее - продукция) в случае признания их непригодными к употреблению или реализации</a:t>
            </a:r>
            <a:r>
              <a:rPr lang="ru-RU" sz="1400" dirty="0" smtClean="0"/>
              <a:t>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Подзаконные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Рекомендации по обращению с муниципальными отходами,</a:t>
            </a:r>
            <a:r>
              <a:rPr lang="ru-RU" sz="1800" dirty="0" smtClean="0"/>
              <a:t>  приказ Национального агентства КР по делам местного самоуправления от 13 ноября 2007 года № П-69</a:t>
            </a:r>
          </a:p>
          <a:p>
            <a:r>
              <a:rPr lang="ru-RU" sz="1800" dirty="0" smtClean="0"/>
              <a:t>регламентируют отношения по сбору, транспортировке, сортировке, переработке (обработке), обезвреживанию, регенерации и размещению муниципальных отходов на землях населенных пунктов (городов, поселков городского типа и сельских населенных пунктов), а также порядок учета и контроля движения отходов, систематизации учета </a:t>
            </a:r>
            <a:r>
              <a:rPr lang="ru-RU" sz="1800" dirty="0" err="1" smtClean="0"/>
              <a:t>природопользователей</a:t>
            </a:r>
            <a:r>
              <a:rPr lang="ru-RU" sz="1800" dirty="0" smtClean="0"/>
              <a:t> и  объектов размещения отходов</a:t>
            </a:r>
            <a:r>
              <a:rPr lang="ru-RU" sz="1800" b="1" dirty="0" smtClean="0"/>
              <a:t>.	</a:t>
            </a:r>
            <a:endParaRPr lang="ru-RU" sz="1800" dirty="0" smtClean="0"/>
          </a:p>
          <a:p>
            <a:r>
              <a:rPr lang="ru-RU" sz="1800" dirty="0" smtClean="0"/>
              <a:t>рекомендуются</a:t>
            </a:r>
            <a:r>
              <a:rPr lang="ru-RU" sz="1800" b="1" dirty="0" smtClean="0"/>
              <a:t> </a:t>
            </a:r>
            <a:r>
              <a:rPr lang="ru-RU" sz="1800" dirty="0" smtClean="0"/>
              <a:t>требования к деятельности по обращению с муниципальными отходами на территории жилых домов, административных строений, объектов социальной сферы</a:t>
            </a:r>
            <a:r>
              <a:rPr lang="ru-RU" sz="1800" b="1" dirty="0" smtClean="0"/>
              <a:t>, </a:t>
            </a:r>
            <a:r>
              <a:rPr lang="ru-RU" sz="1800" dirty="0" smtClean="0"/>
              <a:t>система сбора, сортировки и использования отходов, являющихся вторичными материальными ресурсами, а также обязанности по раздельному сбору отходов.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В </a:t>
            </a:r>
            <a:r>
              <a:rPr lang="ru-RU" sz="1800" dirty="0" err="1" smtClean="0"/>
              <a:t>Кыргызской</a:t>
            </a:r>
            <a:r>
              <a:rPr lang="ru-RU" sz="1800" dirty="0" smtClean="0"/>
              <a:t> Республике действуют  Межгосударственные стандарты, принятые </a:t>
            </a:r>
            <a:r>
              <a:rPr lang="ru-RU" sz="1800" dirty="0" err="1" smtClean="0"/>
              <a:t>Кыргызстандартом</a:t>
            </a:r>
            <a:r>
              <a:rPr lang="ru-RU" sz="1800" dirty="0" smtClean="0"/>
              <a:t> в качестве национальных:</a:t>
            </a:r>
          </a:p>
          <a:p>
            <a:r>
              <a:rPr lang="ru-RU" sz="1800" dirty="0" smtClean="0"/>
              <a:t>- ГОСТ 30772-2001 "Ресурсосбережение. Обращение с отходами. Термины и определения";</a:t>
            </a:r>
          </a:p>
          <a:p>
            <a:r>
              <a:rPr lang="ru-RU" sz="1800" dirty="0" smtClean="0"/>
              <a:t>- ГОСТ 30773-2001 "Ресурсосбережение. Обращение с отходами. Этапы технологического цикла. Основные положения". </a:t>
            </a:r>
          </a:p>
          <a:p>
            <a:r>
              <a:rPr lang="ru-RU" sz="1800" dirty="0" smtClean="0"/>
              <a:t>ГОСТ 30775-2001 «Ресурсосбережение. Обращение с отходами. Классификация, идентификация и кодирования отходов. Основные положения.»</a:t>
            </a:r>
          </a:p>
          <a:p>
            <a:r>
              <a:rPr lang="ru-RU" sz="1800" dirty="0" smtClean="0"/>
              <a:t>Данные </a:t>
            </a:r>
            <a:r>
              <a:rPr lang="ru-RU" sz="1800" dirty="0" err="1" smtClean="0"/>
              <a:t>ГОСТы</a:t>
            </a:r>
            <a:r>
              <a:rPr lang="ru-RU" sz="1800" dirty="0" smtClean="0"/>
              <a:t> определяют термины и определения в области обращения с отходами и устанавливают типовые этапы технологического цикла отходов производства и потребления, включая ликвидацию отбракованных, устаревших и/или списываемых изделий (продукции), утративших свои потребительские свойства.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1989138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dirty="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dirty="0" smtClean="0"/>
              <a:t>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 КР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Конституция </a:t>
            </a:r>
            <a:r>
              <a:rPr lang="ru-RU" b="1" dirty="0" err="1" smtClean="0"/>
              <a:t>Кыргызской</a:t>
            </a:r>
            <a:r>
              <a:rPr lang="ru-RU" b="1" dirty="0" smtClean="0"/>
              <a:t> Республики</a:t>
            </a:r>
          </a:p>
          <a:p>
            <a:pPr>
              <a:buNone/>
            </a:pPr>
            <a:r>
              <a:rPr lang="ru-RU" b="1" dirty="0" smtClean="0"/>
              <a:t>Статья 48</a:t>
            </a:r>
          </a:p>
          <a:p>
            <a:r>
              <a:rPr lang="ru-RU" dirty="0" smtClean="0"/>
              <a:t>каждый гражданин имеет право на благоприятную для жизни и здоровья экологическую среду и на возмещение вреда, причиненного здоровью или имуществу действиями в области природопользования.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требования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77362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800" b="1" dirty="0" smtClean="0"/>
              <a:t>Закон КР «Об охране окружающей среды» </a:t>
            </a:r>
            <a:r>
              <a:rPr lang="ru-RU" sz="1800" dirty="0" smtClean="0"/>
              <a:t>определяет:</a:t>
            </a:r>
          </a:p>
          <a:p>
            <a:r>
              <a:rPr lang="ru-RU" sz="1800" dirty="0" smtClean="0"/>
              <a:t> общие требования к безопасному обращению</a:t>
            </a:r>
            <a:r>
              <a:rPr lang="en-US" sz="1800" dirty="0" smtClean="0"/>
              <a:t> c</a:t>
            </a:r>
            <a:r>
              <a:rPr lang="ru-RU" sz="1800" dirty="0" smtClean="0"/>
              <a:t> отходами производства и потребления (в том числе электротехническими и электронными) по:</a:t>
            </a:r>
          </a:p>
          <a:p>
            <a:pPr>
              <a:buNone/>
            </a:pPr>
            <a:r>
              <a:rPr lang="ru-RU" sz="1800" dirty="0" smtClean="0"/>
              <a:t>-  введению государственного учета, </a:t>
            </a:r>
            <a:r>
              <a:rPr lang="ru-RU" sz="1800" dirty="0" err="1" smtClean="0"/>
              <a:t>лимитированию</a:t>
            </a:r>
            <a:r>
              <a:rPr lang="ru-RU" sz="1800" dirty="0" smtClean="0"/>
              <a:t> и установлению предельно допустимых норм размещения отходов;</a:t>
            </a:r>
          </a:p>
          <a:p>
            <a:pPr>
              <a:buNone/>
            </a:pPr>
            <a:r>
              <a:rPr lang="ru-RU" sz="1800" dirty="0" smtClean="0"/>
              <a:t>- взиманию платы за размещение отходов;</a:t>
            </a:r>
          </a:p>
          <a:p>
            <a:pPr>
              <a:buNone/>
            </a:pPr>
            <a:r>
              <a:rPr lang="ru-RU" sz="1800" dirty="0" smtClean="0"/>
              <a:t>- проведению оценки воздействия на окружающую среду (ОВОС) и государственной экологической экспертизы</a:t>
            </a:r>
          </a:p>
          <a:p>
            <a:pPr>
              <a:buNone/>
            </a:pPr>
            <a:r>
              <a:rPr lang="ru-RU" sz="1800" dirty="0" smtClean="0"/>
              <a:t>- рекуперации и рециркуляции веществ, содержащихся в  отходах, предназначенных для захоронения;</a:t>
            </a:r>
          </a:p>
          <a:p>
            <a:pPr>
              <a:buNone/>
            </a:pPr>
            <a:r>
              <a:rPr lang="ru-RU" sz="1800" dirty="0" smtClean="0"/>
              <a:t>- проведению мониторинга и контроля за соблюдением требований по обращению с отходами;</a:t>
            </a:r>
          </a:p>
          <a:p>
            <a:pPr>
              <a:buNone/>
            </a:pPr>
            <a:r>
              <a:rPr lang="ru-RU" sz="1800" dirty="0" smtClean="0"/>
              <a:t>- информированию заинтересованных сторон.</a:t>
            </a:r>
          </a:p>
          <a:p>
            <a:pPr>
              <a:buNone/>
            </a:pPr>
            <a:r>
              <a:rPr lang="ru-RU" sz="1800" dirty="0" smtClean="0"/>
              <a:t>Кроме того, устанавливает  компетенции участников процесса управления и обращения с отходами.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требования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Закон КР «Об отходах производства и потребления»</a:t>
            </a:r>
          </a:p>
          <a:p>
            <a:r>
              <a:rPr lang="ru-RU" sz="1800" dirty="0" smtClean="0"/>
              <a:t>является основным законом КР, определяющим государственную политику в области обращения с отходами производства и потребления и регулирующим отношения,  возникающие  в  процессе жизненного цикла отходов,  включая вопросы государственного управления, надзора и контроля в области обращения с отходами.</a:t>
            </a:r>
          </a:p>
          <a:p>
            <a:r>
              <a:rPr lang="ru-RU" sz="1800" dirty="0" smtClean="0"/>
              <a:t>регламентирует требования по обращению с отходами, в частности по лицензированию деятельности, связанной с обращением с отходами, государственному, производственному и общественному контролю, нормированию, государственному учету и ведению кадастра отходов, трансграничной перевозке отходов, экономическому регулированию и мерам ответственности и разрешению споров в области обращения с отходами.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требования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4845065"/>
          </a:xfrm>
        </p:spPr>
        <p:txBody>
          <a:bodyPr/>
          <a:lstStyle/>
          <a:p>
            <a:r>
              <a:rPr lang="ru-RU" sz="1800" b="1" dirty="0" smtClean="0"/>
              <a:t>Закон КР «Общий технический регламент по обеспечению экологической безопасности </a:t>
            </a:r>
            <a:r>
              <a:rPr lang="ru-RU" sz="1800" b="1" dirty="0" err="1" smtClean="0"/>
              <a:t>Кыргызской</a:t>
            </a:r>
            <a:r>
              <a:rPr lang="ru-RU" sz="1800" b="1" dirty="0" smtClean="0"/>
              <a:t> Республики»</a:t>
            </a:r>
          </a:p>
          <a:p>
            <a:r>
              <a:rPr lang="ru-RU" sz="1800" dirty="0" smtClean="0"/>
              <a:t>Законом введена:</a:t>
            </a:r>
          </a:p>
          <a:p>
            <a:r>
              <a:rPr lang="ru-RU" sz="1800" dirty="0" smtClean="0"/>
              <a:t> классификация объектов в зависимости от степени их негативного воздействия (в том числе образованием и размещением отходов) на окружающую среду  на категории опасности;</a:t>
            </a:r>
          </a:p>
          <a:p>
            <a:r>
              <a:rPr lang="ru-RU" sz="1800" dirty="0" smtClean="0"/>
              <a:t>государственный реестр объектов размещения отходов и  паспортизация опасных отходов.</a:t>
            </a:r>
          </a:p>
          <a:p>
            <a:r>
              <a:rPr lang="ru-RU" sz="1800" dirty="0" smtClean="0"/>
              <a:t> запрет на:</a:t>
            </a:r>
          </a:p>
          <a:p>
            <a:r>
              <a:rPr lang="ru-RU" sz="1800" dirty="0" smtClean="0"/>
              <a:t>- производство и обращение отходов с неустановленным классом опасности для окружающей природной среды;</a:t>
            </a:r>
          </a:p>
          <a:p>
            <a:r>
              <a:rPr lang="ru-RU" sz="1800" dirty="0" smtClean="0"/>
              <a:t>- ввоз отходов на территорию КР в целях их захоронения и обезвреживания;</a:t>
            </a:r>
          </a:p>
          <a:p>
            <a:r>
              <a:rPr lang="ru-RU" sz="1800" dirty="0" smtClean="0"/>
              <a:t>- захоронение отходов на территориях жилой зоны, лесопарковых,  рекреационных и </a:t>
            </a:r>
            <a:r>
              <a:rPr lang="ru-RU" sz="1800" dirty="0" err="1" smtClean="0"/>
              <a:t>водоохранных</a:t>
            </a:r>
            <a:r>
              <a:rPr lang="ru-RU" sz="1800" dirty="0" smtClean="0"/>
              <a:t> зон;</a:t>
            </a:r>
          </a:p>
          <a:p>
            <a:r>
              <a:rPr lang="ru-RU" sz="1800" dirty="0" smtClean="0"/>
              <a:t>- самовольное размещение, сжигание отходов и извлечение захороненных отходов;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 КР по отходам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Закон КР «Об охране атмосферного воздуха»</a:t>
            </a:r>
          </a:p>
          <a:p>
            <a:r>
              <a:rPr lang="ru-RU" sz="1800" dirty="0" smtClean="0"/>
              <a:t>запрещается самовольное размещение отходов на территории или вблизи населенных пунктов и сжигание их на территории предприятий, учреждений, организаций и населенных пунктов.</a:t>
            </a:r>
          </a:p>
          <a:p>
            <a:r>
              <a:rPr lang="ru-RU" sz="1800" b="1" dirty="0" smtClean="0"/>
              <a:t>Закон  КР «О лицензионно-разрешительной системе </a:t>
            </a:r>
            <a:r>
              <a:rPr lang="ru-RU" sz="1800" b="1" dirty="0" err="1" smtClean="0"/>
              <a:t>Кыргызской</a:t>
            </a:r>
            <a:r>
              <a:rPr lang="ru-RU" sz="1800" b="1" dirty="0" smtClean="0"/>
              <a:t> Республики» </a:t>
            </a:r>
            <a:r>
              <a:rPr lang="ru-RU" sz="1800" dirty="0" smtClean="0"/>
              <a:t>определяет перечень видов деятельности, которые подлежат лицензированию, среди которых: перевозка (в том числе трансграничная) отходов производства токсичных веществ, в том числе отходов производства радиоактивных веществ (статья 15 п.31) и утилизация, хранение, захоронение, уничтожение отходов токсичных материалов и веществ, в том числе радиоактивных (статья 16 п. 4). </a:t>
            </a:r>
          </a:p>
          <a:p>
            <a:r>
              <a:rPr lang="ru-RU" sz="1800" dirty="0" smtClean="0"/>
              <a:t>определяет перечень разрешений на виды действий в процессе деятельности, в числе которых размещение отходов в окружающей среде (статья 17 п.18);</a:t>
            </a:r>
          </a:p>
          <a:p>
            <a:endParaRPr lang="ru-RU" sz="18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 КР по отходам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Закон КР «</a:t>
            </a:r>
            <a:r>
              <a:rPr lang="ru-RU" sz="1600" b="1" dirty="0" smtClean="0"/>
              <a:t>Об  экологической экспертизе</a:t>
            </a:r>
            <a:r>
              <a:rPr lang="ru-RU" sz="1600" dirty="0" smtClean="0"/>
              <a:t>» </a:t>
            </a:r>
          </a:p>
          <a:p>
            <a:r>
              <a:rPr lang="ru-RU" sz="1600" dirty="0" smtClean="0"/>
              <a:t>устанавливает требования по проведению оценки воздействия на окружающую среду (ОВОС) и государственной экологической экспертизы объектов, связанных с обращением с отходами. К видам экономической деятельности, подлежащей обязательной экологической экспертизе и ОВОС являются:</a:t>
            </a:r>
          </a:p>
          <a:p>
            <a:pPr>
              <a:buNone/>
            </a:pPr>
            <a:r>
              <a:rPr lang="ru-RU" sz="1600" dirty="0" smtClean="0"/>
              <a:t>     - утилизация и захоронение отходов, в том числе опасных и токсичных;</a:t>
            </a:r>
          </a:p>
          <a:p>
            <a:pPr>
              <a:buNone/>
            </a:pPr>
            <a:r>
              <a:rPr lang="ru-RU" sz="1600" dirty="0" smtClean="0"/>
              <a:t>     - переработка и захоронение промышленных и бытовых отходов. </a:t>
            </a:r>
          </a:p>
          <a:p>
            <a:r>
              <a:rPr lang="ru-RU" sz="1600" b="1" dirty="0" smtClean="0"/>
              <a:t>Закон КР «О местном  самоуправлении»</a:t>
            </a:r>
          </a:p>
          <a:p>
            <a:pPr>
              <a:buNone/>
            </a:pPr>
            <a:r>
              <a:rPr lang="ru-RU" sz="1600" dirty="0" smtClean="0"/>
              <a:t>      определяет вопросы местного значения в области управления отходами, относящихся к ведению органов местного самоуправления для организации функционирования и развития системы жизнеобеспечения территории, социально-экономического планирования и предоставления населению социальных услуг -  организация сбора, вывоза и утилизации бытовых отходов.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Кодексы КР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Земельный кодекс КР – охрана земель от размещения отходов;</a:t>
            </a:r>
          </a:p>
          <a:p>
            <a:r>
              <a:rPr lang="ru-RU" sz="1600" dirty="0" smtClean="0"/>
              <a:t>Лесной кодекс КР – охрана земель лесного фонда и лесов;</a:t>
            </a:r>
          </a:p>
          <a:p>
            <a:r>
              <a:rPr lang="ru-RU" sz="1600" dirty="0" smtClean="0"/>
              <a:t>Водный кодекс КР - устанавливает запрет в зонах формирования стока на</a:t>
            </a:r>
            <a:r>
              <a:rPr lang="ru-RU" sz="1600" b="1" dirty="0" smtClean="0"/>
              <a:t> </a:t>
            </a:r>
            <a:r>
              <a:rPr lang="ru-RU" sz="1600" dirty="0" smtClean="0"/>
              <a:t>размещение </a:t>
            </a:r>
            <a:r>
              <a:rPr lang="ru-RU" sz="1600" dirty="0" err="1" smtClean="0"/>
              <a:t>хвостохранилищ</a:t>
            </a:r>
            <a:r>
              <a:rPr lang="ru-RU" sz="1600" dirty="0" smtClean="0"/>
              <a:t>, свалок и других хозяйственных объектов;</a:t>
            </a:r>
          </a:p>
          <a:p>
            <a:r>
              <a:rPr lang="ru-RU" sz="1600" dirty="0" smtClean="0"/>
              <a:t>Кодекс КР «Об административной ответственности» определяет меры ответственности за нарушения требований в области обращения с отходами.</a:t>
            </a:r>
          </a:p>
          <a:p>
            <a:r>
              <a:rPr lang="ru-RU" sz="1600" dirty="0" smtClean="0"/>
              <a:t>Статьи 132, 133, 167, 174, 179-1, 181, 184 предусматривают наложение штрафа за загрязнение земель отходами, за размещение отходов без разрешения, несоблюдение требований при складировании и сжигании промышленных и бытовых отходов.</a:t>
            </a:r>
          </a:p>
          <a:p>
            <a:r>
              <a:rPr lang="ru-RU" sz="1600" dirty="0" smtClean="0"/>
              <a:t>Уголовный кодекс КР</a:t>
            </a:r>
          </a:p>
          <a:p>
            <a:r>
              <a:rPr lang="ru-RU" sz="1600" dirty="0" smtClean="0"/>
              <a:t>Статья 266 определяет наказания за нарушение правил обращения с экологически опасными веществами и отходами.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Подзаконные акты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/>
              <a:t>Классификатор опасных отходов, </a:t>
            </a:r>
            <a:r>
              <a:rPr lang="ru-RU" sz="1600" dirty="0" smtClean="0"/>
              <a:t>утв. ППКР от 15 января 2010 года № 9 регламентирует классификацию опасных отходов по уровню опасности и определяет перечень отходов, их характеристики и кодификацию по виду деятельности образования отходов, физическому методу обращения, агрегатному состоянию. </a:t>
            </a:r>
          </a:p>
          <a:p>
            <a:r>
              <a:rPr lang="ru-RU" sz="1600" dirty="0" smtClean="0"/>
              <a:t>электронные и электротехнические отходы классифицируются как производственные, так и бытовые отходы по нескольким позициям.</a:t>
            </a:r>
          </a:p>
          <a:p>
            <a:r>
              <a:rPr lang="ru-RU" sz="1600" dirty="0" smtClean="0"/>
              <a:t>Промышленные отходы</a:t>
            </a:r>
          </a:p>
          <a:p>
            <a:r>
              <a:rPr lang="ru-RU" sz="1600" dirty="0" smtClean="0"/>
              <a:t>-отходы электронного производства, отходы от использования веществ в качестве растворителей</a:t>
            </a:r>
          </a:p>
          <a:p>
            <a:r>
              <a:rPr lang="ru-RU" sz="1600" dirty="0" smtClean="0"/>
              <a:t>- трансформаторы и конденсаторы, содержащие </a:t>
            </a:r>
            <a:r>
              <a:rPr lang="ru-RU" sz="1600" dirty="0" err="1" smtClean="0"/>
              <a:t>полихлорированные</a:t>
            </a:r>
            <a:r>
              <a:rPr lang="ru-RU" sz="1600" dirty="0" smtClean="0"/>
              <a:t> бензолы или толуолы, а также </a:t>
            </a:r>
            <a:r>
              <a:rPr lang="ru-RU" sz="1600" dirty="0" err="1" smtClean="0"/>
              <a:t>полихлорированные</a:t>
            </a:r>
            <a:r>
              <a:rPr lang="ru-RU" sz="1600" dirty="0" smtClean="0"/>
              <a:t> дифенилы </a:t>
            </a:r>
          </a:p>
          <a:p>
            <a:r>
              <a:rPr lang="ru-RU" sz="1600" dirty="0" smtClean="0"/>
              <a:t>- другое бракованное электронное оборудование </a:t>
            </a:r>
          </a:p>
          <a:p>
            <a:r>
              <a:rPr lang="ru-RU" sz="1600" dirty="0" smtClean="0"/>
              <a:t>Отходы медицинской и ветеринарной службы и исследовательских организаций</a:t>
            </a:r>
          </a:p>
          <a:p>
            <a:r>
              <a:rPr lang="ru-RU" sz="1600" dirty="0" smtClean="0"/>
              <a:t>Отходы домашнего хозяйства и связанные с торговлей:</a:t>
            </a:r>
          </a:p>
          <a:p>
            <a:r>
              <a:rPr lang="ru-RU" sz="1600" dirty="0" smtClean="0"/>
              <a:t>- холодильники, печатные машинки, электронное оборудование, отдельные комплектующие детали  Флуоресцентные и другие ртутьсодержащие отходы </a:t>
            </a:r>
          </a:p>
          <a:p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1574</TotalTime>
  <Words>1334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Слои</vt:lpstr>
      <vt:lpstr>Законодательство Кыргызской Республики в области управления электронными отходами</vt:lpstr>
      <vt:lpstr>Законодательство КР</vt:lpstr>
      <vt:lpstr>Основные требования</vt:lpstr>
      <vt:lpstr>Основные требования</vt:lpstr>
      <vt:lpstr>Основные требования</vt:lpstr>
      <vt:lpstr>Законодательство КР по отходам</vt:lpstr>
      <vt:lpstr>Законодательство КР по отходам</vt:lpstr>
      <vt:lpstr>Кодексы КР</vt:lpstr>
      <vt:lpstr>Подзаконные акты </vt:lpstr>
      <vt:lpstr>Подзаконные акты</vt:lpstr>
      <vt:lpstr>Подзаконные акты</vt:lpstr>
      <vt:lpstr>Подзаконные акты</vt:lpstr>
      <vt:lpstr>Подзаконные акты</vt:lpstr>
      <vt:lpstr>Подзаконные акты</vt:lpstr>
      <vt:lpstr>ГОСТы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ПРИНЯТЫЕ МЕРЫ ПО ОХРАНЕ ОКРУЖАЮЩЕЙ СРЕДЫ В НЕФТЕГАЗОВОЙ ПРОМЫШЛЕННОСТИ В КЫРГЫЗСКОЙ РЕСПУБЛИКЕ</dc:title>
  <dc:creator>Максат</dc:creator>
  <cp:lastModifiedBy>Gigabyte</cp:lastModifiedBy>
  <cp:revision>300</cp:revision>
  <dcterms:created xsi:type="dcterms:W3CDTF">2010-06-09T06:09:52Z</dcterms:created>
  <dcterms:modified xsi:type="dcterms:W3CDTF">2017-07-10T06:31:46Z</dcterms:modified>
</cp:coreProperties>
</file>