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8" r:id="rId3"/>
    <p:sldId id="259" r:id="rId4"/>
    <p:sldId id="257" r:id="rId5"/>
    <p:sldId id="261" r:id="rId6"/>
    <p:sldId id="266" r:id="rId7"/>
    <p:sldId id="267" r:id="rId8"/>
    <p:sldId id="262" r:id="rId9"/>
    <p:sldId id="280" r:id="rId10"/>
    <p:sldId id="260" r:id="rId11"/>
    <p:sldId id="281" r:id="rId12"/>
    <p:sldId id="264" r:id="rId13"/>
    <p:sldId id="274" r:id="rId14"/>
    <p:sldId id="287" r:id="rId15"/>
    <p:sldId id="265" r:id="rId16"/>
    <p:sldId id="282" r:id="rId17"/>
    <p:sldId id="286" r:id="rId18"/>
    <p:sldId id="285" r:id="rId19"/>
    <p:sldId id="284" r:id="rId20"/>
    <p:sldId id="283" r:id="rId21"/>
    <p:sldId id="277" r:id="rId22"/>
    <p:sldId id="275" r:id="rId23"/>
    <p:sldId id="278" r:id="rId24"/>
    <p:sldId id="279" r:id="rId25"/>
    <p:sldId id="269" r:id="rId26"/>
    <p:sldId id="268" r:id="rId27"/>
    <p:sldId id="270" r:id="rId28"/>
    <p:sldId id="271" r:id="rId29"/>
    <p:sldId id="272" r:id="rId30"/>
    <p:sldId id="276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2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592B5-009F-4703-B131-312F80DC5AFA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D8896B9-6EA6-402B-8C7C-53D9FB575227}">
      <dgm:prSet phldrT="[Текст]"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Пищевая </a:t>
          </a:r>
          <a:r>
            <a:rPr lang="ru-RU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</a:t>
          </a:r>
        </a:p>
      </dgm:t>
    </dgm:pt>
    <dgm:pt modelId="{7DFC8974-F895-4F15-8C88-3756A80D91A6}" type="parTrans" cxnId="{5CD4CB05-D039-45D8-9578-D4BCB2FF4CAB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51352F1A-5587-42A9-9EE8-E078DFFFC431}" type="sibTrans" cxnId="{5CD4CB05-D039-45D8-9578-D4BCB2FF4CAB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F80A0103-51E0-46D3-BD64-15BB651CB929}">
      <dgm:prSet phldrT="[Текст]"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Колесный </a:t>
          </a:r>
          <a:r>
            <a:rPr lang="ru-RU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транспорт, </a:t>
          </a:r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/>
          </a:r>
          <a:b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с/х </a:t>
          </a:r>
          <a:r>
            <a:rPr lang="ru-RU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техника</a:t>
          </a:r>
        </a:p>
      </dgm:t>
    </dgm:pt>
    <dgm:pt modelId="{B6DE7ECD-B174-4EE8-AF9F-2B57694B63A2}" type="parTrans" cxnId="{A9D91A5C-3915-4CBF-9035-BDD8CA1F1209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1A10AD4D-4AB7-43FA-9852-41D100FF3DBC}" type="sibTrans" cxnId="{A9D91A5C-3915-4CBF-9035-BDD8CA1F1209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11A6271F-36E3-4DAE-93B7-3542D4FAC078}">
      <dgm:prSet phldrT="[Текст]"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 </a:t>
          </a:r>
          <a:r>
            <a:rPr lang="ru-RU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легкой промышленности</a:t>
          </a:r>
        </a:p>
      </dgm:t>
    </dgm:pt>
    <dgm:pt modelId="{DBE90CF6-96E1-4960-B903-695B1AE6C451}" type="parTrans" cxnId="{5D9768B2-AA40-4350-8196-87A47C8527F1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CB1215D7-71B6-48DC-AD23-AF7018D6F6FE}" type="sibTrans" cxnId="{5D9768B2-AA40-4350-8196-87A47C8527F1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C715E77D-5F48-4572-9D64-685BCA7DF0EA}">
      <dgm:prSet phldrT="[Текст]"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 </a:t>
          </a:r>
          <a:r>
            <a:rPr lang="ru-RU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для детей и подростков</a:t>
          </a:r>
        </a:p>
      </dgm:t>
    </dgm:pt>
    <dgm:pt modelId="{DE692875-A547-453D-A350-272D3BCF0406}" type="parTrans" cxnId="{45D2A16D-69B2-4C1B-8723-E57CB05BE590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C21510C3-71C9-4C75-BC9E-558092B6891C}" type="sibTrans" cxnId="{45D2A16D-69B2-4C1B-8723-E57CB05BE590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2D4221DE-7967-4A7C-BC41-ED42A8559AF4}">
      <dgm:prSet phldrT="[Текст]"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 машиностроения и электротехники</a:t>
          </a:r>
          <a:endParaRPr lang="ru-RU" sz="9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2A0FC31-ACF9-46FD-8CF3-7DDE79434502}" type="parTrans" cxnId="{B157E889-7DF7-4884-AFC6-4DBE7520D05B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BAB9A348-1377-4BD5-8E31-76FD4E3C3E7A}" type="sibTrans" cxnId="{B157E889-7DF7-4884-AFC6-4DBE7520D05B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A570C12D-F54A-4AAF-8C1C-8226AEAAE420}">
      <dgm:prSet custT="1"/>
      <dgm:spPr/>
      <dgm:t>
        <a:bodyPr/>
        <a:lstStyle/>
        <a:p>
          <a:r>
            <a:rPr lang="ru-RU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Железнодорожный транспорт</a:t>
          </a:r>
        </a:p>
      </dgm:t>
    </dgm:pt>
    <dgm:pt modelId="{5D01D062-8F18-4275-A5F8-A1472D42CC4A}" type="parTrans" cxnId="{85FDF090-F154-4E12-BF45-D2B8BC39B5CE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3EE626A1-A41D-4923-BAAD-0C778C160A27}" type="sibTrans" cxnId="{85FDF090-F154-4E12-BF45-D2B8BC39B5CE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7EC6B888-E62B-480E-A78B-53BA9D119E0E}">
      <dgm:prSet custT="1"/>
      <dgm:spPr/>
      <dgm:t>
        <a:bodyPr/>
        <a:lstStyle/>
        <a:p>
          <a:r>
            <a:rPr lang="ru-RU" sz="9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Топливо</a:t>
          </a:r>
          <a:endParaRPr lang="ru-RU" sz="9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BB4257F-B6A3-4928-8D93-70A69C91ACD2}" type="parTrans" cxnId="{02B1805F-D02F-436A-B428-C06D93275DD6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3EF6ECE2-8FCB-4EEA-8541-ECBEEC118EDB}" type="sibTrans" cxnId="{02B1805F-D02F-436A-B428-C06D93275DD6}">
      <dgm:prSet/>
      <dgm:spPr/>
      <dgm:t>
        <a:bodyPr/>
        <a:lstStyle/>
        <a:p>
          <a:endParaRPr lang="ru-RU" sz="900" b="0">
            <a:solidFill>
              <a:schemeClr val="tx1"/>
            </a:solidFill>
            <a:latin typeface="+mn-lt"/>
          </a:endParaRPr>
        </a:p>
      </dgm:t>
    </dgm:pt>
    <dgm:pt modelId="{6025AAAF-C173-4B3C-ADC0-CAEE69BCA72F}" type="pres">
      <dgm:prSet presAssocID="{DBA592B5-009F-4703-B131-312F80DC5A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6ABF4-CA88-4FD8-B6FE-0AE7B192B06C}" type="pres">
      <dgm:prSet presAssocID="{BD8896B9-6EA6-402B-8C7C-53D9FB575227}" presName="node" presStyleLbl="node1" presStyleIdx="0" presStyleCnt="7" custScaleX="122104" custScaleY="14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55797-4406-4406-88DE-A165C3F01FCE}" type="pres">
      <dgm:prSet presAssocID="{BD8896B9-6EA6-402B-8C7C-53D9FB575227}" presName="spNode" presStyleCnt="0"/>
      <dgm:spPr/>
    </dgm:pt>
    <dgm:pt modelId="{F3C7E205-8621-4B21-B211-16C639EFA7EC}" type="pres">
      <dgm:prSet presAssocID="{51352F1A-5587-42A9-9EE8-E078DFFFC431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1F47F61-93C3-4319-88D1-58CF136E2E84}" type="pres">
      <dgm:prSet presAssocID="{F80A0103-51E0-46D3-BD64-15BB651CB929}" presName="node" presStyleLbl="node1" presStyleIdx="1" presStyleCnt="7" custScaleX="169558" custScaleY="145748" custRadScaleRad="95094" custRadScaleInc="22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F407A-96C1-4C48-90B3-15FCCEBA7753}" type="pres">
      <dgm:prSet presAssocID="{F80A0103-51E0-46D3-BD64-15BB651CB929}" presName="spNode" presStyleCnt="0"/>
      <dgm:spPr/>
    </dgm:pt>
    <dgm:pt modelId="{CCCA209B-1D1F-48AC-A5B0-DF2270440013}" type="pres">
      <dgm:prSet presAssocID="{1A10AD4D-4AB7-43FA-9852-41D100FF3DBC}" presName="sibTrans" presStyleLbl="sibTrans1D1" presStyleIdx="1" presStyleCnt="7"/>
      <dgm:spPr/>
      <dgm:t>
        <a:bodyPr/>
        <a:lstStyle/>
        <a:p>
          <a:endParaRPr lang="ru-RU"/>
        </a:p>
      </dgm:t>
    </dgm:pt>
    <dgm:pt modelId="{81BE4B4A-FAAA-4BC5-9EAA-DBA2FEEEB8DB}" type="pres">
      <dgm:prSet presAssocID="{11A6271F-36E3-4DAE-93B7-3542D4FAC078}" presName="node" presStyleLbl="node1" presStyleIdx="2" presStyleCnt="7" custScaleX="211649" custScaleY="145748" custRadScaleRad="98143" custRadScaleInc="-3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33F83-299A-4276-BF5C-4BDAC174E59E}" type="pres">
      <dgm:prSet presAssocID="{11A6271F-36E3-4DAE-93B7-3542D4FAC078}" presName="spNode" presStyleCnt="0"/>
      <dgm:spPr/>
    </dgm:pt>
    <dgm:pt modelId="{760F40B1-94A0-4F91-B0A9-E5B4B8CBC0AE}" type="pres">
      <dgm:prSet presAssocID="{CB1215D7-71B6-48DC-AD23-AF7018D6F6F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2B5DFEE4-3B8A-4E52-BAC4-8C1143AC900F}" type="pres">
      <dgm:prSet presAssocID="{C715E77D-5F48-4572-9D64-685BCA7DF0EA}" presName="node" presStyleLbl="node1" presStyleIdx="3" presStyleCnt="7" custScaleX="185800" custScaleY="145748" custRadScaleRad="99550" custRadScaleInc="-6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D5FF-FD9A-4ECE-9F18-2861339CF7A0}" type="pres">
      <dgm:prSet presAssocID="{C715E77D-5F48-4572-9D64-685BCA7DF0EA}" presName="spNode" presStyleCnt="0"/>
      <dgm:spPr/>
    </dgm:pt>
    <dgm:pt modelId="{57C3D083-1D2C-49D3-8BDF-CF33AB33A925}" type="pres">
      <dgm:prSet presAssocID="{C21510C3-71C9-4C75-BC9E-558092B6891C}" presName="sibTrans" presStyleLbl="sibTrans1D1" presStyleIdx="3" presStyleCnt="7"/>
      <dgm:spPr/>
      <dgm:t>
        <a:bodyPr/>
        <a:lstStyle/>
        <a:p>
          <a:endParaRPr lang="ru-RU"/>
        </a:p>
      </dgm:t>
    </dgm:pt>
    <dgm:pt modelId="{1BA5CE3C-D32B-427C-A726-850FF37CECB3}" type="pres">
      <dgm:prSet presAssocID="{2D4221DE-7967-4A7C-BC41-ED42A8559AF4}" presName="node" presStyleLbl="node1" presStyleIdx="4" presStyleCnt="7" custScaleX="189480" custScaleY="145748" custRadScaleRad="99181" custRadScaleInc="6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95D04-8A79-4EA0-AED8-A6A28134889B}" type="pres">
      <dgm:prSet presAssocID="{2D4221DE-7967-4A7C-BC41-ED42A8559AF4}" presName="spNode" presStyleCnt="0"/>
      <dgm:spPr/>
    </dgm:pt>
    <dgm:pt modelId="{0394E30D-AADE-40CD-87B2-66054955D3E4}" type="pres">
      <dgm:prSet presAssocID="{BAB9A348-1377-4BD5-8E31-76FD4E3C3E7A}" presName="sibTrans" presStyleLbl="sibTrans1D1" presStyleIdx="4" presStyleCnt="7"/>
      <dgm:spPr/>
      <dgm:t>
        <a:bodyPr/>
        <a:lstStyle/>
        <a:p>
          <a:endParaRPr lang="ru-RU"/>
        </a:p>
      </dgm:t>
    </dgm:pt>
    <dgm:pt modelId="{BE8131CE-6646-4F62-B17B-10B640B902CF}" type="pres">
      <dgm:prSet presAssocID="{A570C12D-F54A-4AAF-8C1C-8226AEAAE420}" presName="node" presStyleLbl="node1" presStyleIdx="5" presStyleCnt="7" custScaleX="191036" custScaleY="148774" custRadScaleRad="98141" custRadScaleInc="36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1E543-458B-4478-A55A-B4B2EE01273D}" type="pres">
      <dgm:prSet presAssocID="{A570C12D-F54A-4AAF-8C1C-8226AEAAE420}" presName="spNode" presStyleCnt="0"/>
      <dgm:spPr/>
    </dgm:pt>
    <dgm:pt modelId="{D123295B-631D-46B4-B299-EF41478EF483}" type="pres">
      <dgm:prSet presAssocID="{3EE626A1-A41D-4923-BAAD-0C778C160A27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3E6F9DC-0817-4001-AADB-9BC558DD0916}" type="pres">
      <dgm:prSet presAssocID="{7EC6B888-E62B-480E-A78B-53BA9D119E0E}" presName="node" presStyleLbl="node1" presStyleIdx="6" presStyleCnt="7" custScaleX="132606" custScaleY="148774" custRadScaleRad="96146" custRadScaleInc="-17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B0A15-FE88-48DB-8710-EDE3C255360D}" type="pres">
      <dgm:prSet presAssocID="{7EC6B888-E62B-480E-A78B-53BA9D119E0E}" presName="spNode" presStyleCnt="0"/>
      <dgm:spPr/>
    </dgm:pt>
    <dgm:pt modelId="{14AD9274-B2D0-4B05-8295-BA90ECC8F60C}" type="pres">
      <dgm:prSet presAssocID="{3EF6ECE2-8FCB-4EEA-8541-ECBEEC118EDB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02B1805F-D02F-436A-B428-C06D93275DD6}" srcId="{DBA592B5-009F-4703-B131-312F80DC5AFA}" destId="{7EC6B888-E62B-480E-A78B-53BA9D119E0E}" srcOrd="6" destOrd="0" parTransId="{6BB4257F-B6A3-4928-8D93-70A69C91ACD2}" sibTransId="{3EF6ECE2-8FCB-4EEA-8541-ECBEEC118EDB}"/>
    <dgm:cxn modelId="{85FDF090-F154-4E12-BF45-D2B8BC39B5CE}" srcId="{DBA592B5-009F-4703-B131-312F80DC5AFA}" destId="{A570C12D-F54A-4AAF-8C1C-8226AEAAE420}" srcOrd="5" destOrd="0" parTransId="{5D01D062-8F18-4275-A5F8-A1472D42CC4A}" sibTransId="{3EE626A1-A41D-4923-BAAD-0C778C160A27}"/>
    <dgm:cxn modelId="{45D2A16D-69B2-4C1B-8723-E57CB05BE590}" srcId="{DBA592B5-009F-4703-B131-312F80DC5AFA}" destId="{C715E77D-5F48-4572-9D64-685BCA7DF0EA}" srcOrd="3" destOrd="0" parTransId="{DE692875-A547-453D-A350-272D3BCF0406}" sibTransId="{C21510C3-71C9-4C75-BC9E-558092B6891C}"/>
    <dgm:cxn modelId="{6FF0CC6C-DE99-42AC-885F-2BCAF4ADB8C0}" type="presOf" srcId="{C715E77D-5F48-4572-9D64-685BCA7DF0EA}" destId="{2B5DFEE4-3B8A-4E52-BAC4-8C1143AC900F}" srcOrd="0" destOrd="0" presId="urn:microsoft.com/office/officeart/2005/8/layout/cycle6"/>
    <dgm:cxn modelId="{388E5C8F-0DB8-41E2-99E7-7FD574EB3799}" type="presOf" srcId="{3EE626A1-A41D-4923-BAAD-0C778C160A27}" destId="{D123295B-631D-46B4-B299-EF41478EF483}" srcOrd="0" destOrd="0" presId="urn:microsoft.com/office/officeart/2005/8/layout/cycle6"/>
    <dgm:cxn modelId="{AC707416-F27F-4174-B782-2A12E3FAB9C3}" type="presOf" srcId="{51352F1A-5587-42A9-9EE8-E078DFFFC431}" destId="{F3C7E205-8621-4B21-B211-16C639EFA7EC}" srcOrd="0" destOrd="0" presId="urn:microsoft.com/office/officeart/2005/8/layout/cycle6"/>
    <dgm:cxn modelId="{8AF9F814-4C37-435A-BE67-AE07C3D4D350}" type="presOf" srcId="{CB1215D7-71B6-48DC-AD23-AF7018D6F6FE}" destId="{760F40B1-94A0-4F91-B0A9-E5B4B8CBC0AE}" srcOrd="0" destOrd="0" presId="urn:microsoft.com/office/officeart/2005/8/layout/cycle6"/>
    <dgm:cxn modelId="{3298C2E6-673D-4EC1-8993-F2DB21B6765C}" type="presOf" srcId="{7EC6B888-E62B-480E-A78B-53BA9D119E0E}" destId="{D3E6F9DC-0817-4001-AADB-9BC558DD0916}" srcOrd="0" destOrd="0" presId="urn:microsoft.com/office/officeart/2005/8/layout/cycle6"/>
    <dgm:cxn modelId="{B157E889-7DF7-4884-AFC6-4DBE7520D05B}" srcId="{DBA592B5-009F-4703-B131-312F80DC5AFA}" destId="{2D4221DE-7967-4A7C-BC41-ED42A8559AF4}" srcOrd="4" destOrd="0" parTransId="{12A0FC31-ACF9-46FD-8CF3-7DDE79434502}" sibTransId="{BAB9A348-1377-4BD5-8E31-76FD4E3C3E7A}"/>
    <dgm:cxn modelId="{791ABE0B-0073-4643-A3CB-DD58F49D9C01}" type="presOf" srcId="{F80A0103-51E0-46D3-BD64-15BB651CB929}" destId="{41F47F61-93C3-4319-88D1-58CF136E2E84}" srcOrd="0" destOrd="0" presId="urn:microsoft.com/office/officeart/2005/8/layout/cycle6"/>
    <dgm:cxn modelId="{4394F0E6-EEE8-48F9-A716-2290D14D33D0}" type="presOf" srcId="{A570C12D-F54A-4AAF-8C1C-8226AEAAE420}" destId="{BE8131CE-6646-4F62-B17B-10B640B902CF}" srcOrd="0" destOrd="0" presId="urn:microsoft.com/office/officeart/2005/8/layout/cycle6"/>
    <dgm:cxn modelId="{5D9768B2-AA40-4350-8196-87A47C8527F1}" srcId="{DBA592B5-009F-4703-B131-312F80DC5AFA}" destId="{11A6271F-36E3-4DAE-93B7-3542D4FAC078}" srcOrd="2" destOrd="0" parTransId="{DBE90CF6-96E1-4960-B903-695B1AE6C451}" sibTransId="{CB1215D7-71B6-48DC-AD23-AF7018D6F6FE}"/>
    <dgm:cxn modelId="{8F9252BC-68D6-4AA1-9F8F-AC3A863F246C}" type="presOf" srcId="{DBA592B5-009F-4703-B131-312F80DC5AFA}" destId="{6025AAAF-C173-4B3C-ADC0-CAEE69BCA72F}" srcOrd="0" destOrd="0" presId="urn:microsoft.com/office/officeart/2005/8/layout/cycle6"/>
    <dgm:cxn modelId="{1AD6A583-F817-45AB-8922-E5EACDFFECFA}" type="presOf" srcId="{1A10AD4D-4AB7-43FA-9852-41D100FF3DBC}" destId="{CCCA209B-1D1F-48AC-A5B0-DF2270440013}" srcOrd="0" destOrd="0" presId="urn:microsoft.com/office/officeart/2005/8/layout/cycle6"/>
    <dgm:cxn modelId="{E69D464B-E7D6-4F2A-86C2-DEAF1CA4C538}" type="presOf" srcId="{BD8896B9-6EA6-402B-8C7C-53D9FB575227}" destId="{99F6ABF4-CA88-4FD8-B6FE-0AE7B192B06C}" srcOrd="0" destOrd="0" presId="urn:microsoft.com/office/officeart/2005/8/layout/cycle6"/>
    <dgm:cxn modelId="{5CD4CB05-D039-45D8-9578-D4BCB2FF4CAB}" srcId="{DBA592B5-009F-4703-B131-312F80DC5AFA}" destId="{BD8896B9-6EA6-402B-8C7C-53D9FB575227}" srcOrd="0" destOrd="0" parTransId="{7DFC8974-F895-4F15-8C88-3756A80D91A6}" sibTransId="{51352F1A-5587-42A9-9EE8-E078DFFFC431}"/>
    <dgm:cxn modelId="{68118415-F127-4068-A333-95B998E21071}" type="presOf" srcId="{2D4221DE-7967-4A7C-BC41-ED42A8559AF4}" destId="{1BA5CE3C-D32B-427C-A726-850FF37CECB3}" srcOrd="0" destOrd="0" presId="urn:microsoft.com/office/officeart/2005/8/layout/cycle6"/>
    <dgm:cxn modelId="{A9D91A5C-3915-4CBF-9035-BDD8CA1F1209}" srcId="{DBA592B5-009F-4703-B131-312F80DC5AFA}" destId="{F80A0103-51E0-46D3-BD64-15BB651CB929}" srcOrd="1" destOrd="0" parTransId="{B6DE7ECD-B174-4EE8-AF9F-2B57694B63A2}" sibTransId="{1A10AD4D-4AB7-43FA-9852-41D100FF3DBC}"/>
    <dgm:cxn modelId="{3266A9DD-4965-490C-99D5-B8ED861BBFDC}" type="presOf" srcId="{BAB9A348-1377-4BD5-8E31-76FD4E3C3E7A}" destId="{0394E30D-AADE-40CD-87B2-66054955D3E4}" srcOrd="0" destOrd="0" presId="urn:microsoft.com/office/officeart/2005/8/layout/cycle6"/>
    <dgm:cxn modelId="{5EEE319B-1F74-4D8A-8F4E-00F0404DDDE1}" type="presOf" srcId="{11A6271F-36E3-4DAE-93B7-3542D4FAC078}" destId="{81BE4B4A-FAAA-4BC5-9EAA-DBA2FEEEB8DB}" srcOrd="0" destOrd="0" presId="urn:microsoft.com/office/officeart/2005/8/layout/cycle6"/>
    <dgm:cxn modelId="{DF626E02-72ED-48DE-8553-B53A3E7DEE98}" type="presOf" srcId="{C21510C3-71C9-4C75-BC9E-558092B6891C}" destId="{57C3D083-1D2C-49D3-8BDF-CF33AB33A925}" srcOrd="0" destOrd="0" presId="urn:microsoft.com/office/officeart/2005/8/layout/cycle6"/>
    <dgm:cxn modelId="{AEA0DCFC-C191-4C74-B0A2-BBB3504DFB90}" type="presOf" srcId="{3EF6ECE2-8FCB-4EEA-8541-ECBEEC118EDB}" destId="{14AD9274-B2D0-4B05-8295-BA90ECC8F60C}" srcOrd="0" destOrd="0" presId="urn:microsoft.com/office/officeart/2005/8/layout/cycle6"/>
    <dgm:cxn modelId="{DA47E02F-3626-40BE-929C-8824DFC0EB29}" type="presParOf" srcId="{6025AAAF-C173-4B3C-ADC0-CAEE69BCA72F}" destId="{99F6ABF4-CA88-4FD8-B6FE-0AE7B192B06C}" srcOrd="0" destOrd="0" presId="urn:microsoft.com/office/officeart/2005/8/layout/cycle6"/>
    <dgm:cxn modelId="{C10CFF3F-A191-4602-80FA-2F8917495F5D}" type="presParOf" srcId="{6025AAAF-C173-4B3C-ADC0-CAEE69BCA72F}" destId="{95D55797-4406-4406-88DE-A165C3F01FCE}" srcOrd="1" destOrd="0" presId="urn:microsoft.com/office/officeart/2005/8/layout/cycle6"/>
    <dgm:cxn modelId="{05531CF4-C85D-43D4-8D53-2266C7659920}" type="presParOf" srcId="{6025AAAF-C173-4B3C-ADC0-CAEE69BCA72F}" destId="{F3C7E205-8621-4B21-B211-16C639EFA7EC}" srcOrd="2" destOrd="0" presId="urn:microsoft.com/office/officeart/2005/8/layout/cycle6"/>
    <dgm:cxn modelId="{53438E41-E507-429D-97AF-5AFC5CD4EE1E}" type="presParOf" srcId="{6025AAAF-C173-4B3C-ADC0-CAEE69BCA72F}" destId="{41F47F61-93C3-4319-88D1-58CF136E2E84}" srcOrd="3" destOrd="0" presId="urn:microsoft.com/office/officeart/2005/8/layout/cycle6"/>
    <dgm:cxn modelId="{284B3FEA-AAB3-4D2D-95D9-EE7017373C32}" type="presParOf" srcId="{6025AAAF-C173-4B3C-ADC0-CAEE69BCA72F}" destId="{C7BF407A-96C1-4C48-90B3-15FCCEBA7753}" srcOrd="4" destOrd="0" presId="urn:microsoft.com/office/officeart/2005/8/layout/cycle6"/>
    <dgm:cxn modelId="{E4338FBF-D3E9-49E6-949B-7D97BFB1468B}" type="presParOf" srcId="{6025AAAF-C173-4B3C-ADC0-CAEE69BCA72F}" destId="{CCCA209B-1D1F-48AC-A5B0-DF2270440013}" srcOrd="5" destOrd="0" presId="urn:microsoft.com/office/officeart/2005/8/layout/cycle6"/>
    <dgm:cxn modelId="{6D7CAF3F-BE5A-4592-9252-99E827D53AC4}" type="presParOf" srcId="{6025AAAF-C173-4B3C-ADC0-CAEE69BCA72F}" destId="{81BE4B4A-FAAA-4BC5-9EAA-DBA2FEEEB8DB}" srcOrd="6" destOrd="0" presId="urn:microsoft.com/office/officeart/2005/8/layout/cycle6"/>
    <dgm:cxn modelId="{F519B9DF-9499-4202-997E-C496AE42F2B4}" type="presParOf" srcId="{6025AAAF-C173-4B3C-ADC0-CAEE69BCA72F}" destId="{AF933F83-299A-4276-BF5C-4BDAC174E59E}" srcOrd="7" destOrd="0" presId="urn:microsoft.com/office/officeart/2005/8/layout/cycle6"/>
    <dgm:cxn modelId="{98D45B52-CF3A-4B1C-A96A-ED38953D5F35}" type="presParOf" srcId="{6025AAAF-C173-4B3C-ADC0-CAEE69BCA72F}" destId="{760F40B1-94A0-4F91-B0A9-E5B4B8CBC0AE}" srcOrd="8" destOrd="0" presId="urn:microsoft.com/office/officeart/2005/8/layout/cycle6"/>
    <dgm:cxn modelId="{7A389FBB-38AC-4F27-A0C4-C098DC8F4669}" type="presParOf" srcId="{6025AAAF-C173-4B3C-ADC0-CAEE69BCA72F}" destId="{2B5DFEE4-3B8A-4E52-BAC4-8C1143AC900F}" srcOrd="9" destOrd="0" presId="urn:microsoft.com/office/officeart/2005/8/layout/cycle6"/>
    <dgm:cxn modelId="{22E93238-8AF9-4319-92B1-9562FC1DDC95}" type="presParOf" srcId="{6025AAAF-C173-4B3C-ADC0-CAEE69BCA72F}" destId="{F0BDD5FF-FD9A-4ECE-9F18-2861339CF7A0}" srcOrd="10" destOrd="0" presId="urn:microsoft.com/office/officeart/2005/8/layout/cycle6"/>
    <dgm:cxn modelId="{27F47863-13B2-424F-83A3-CF2D9035079A}" type="presParOf" srcId="{6025AAAF-C173-4B3C-ADC0-CAEE69BCA72F}" destId="{57C3D083-1D2C-49D3-8BDF-CF33AB33A925}" srcOrd="11" destOrd="0" presId="urn:microsoft.com/office/officeart/2005/8/layout/cycle6"/>
    <dgm:cxn modelId="{3FBC95C8-C2C0-4A5A-8124-C1959F853AFA}" type="presParOf" srcId="{6025AAAF-C173-4B3C-ADC0-CAEE69BCA72F}" destId="{1BA5CE3C-D32B-427C-A726-850FF37CECB3}" srcOrd="12" destOrd="0" presId="urn:microsoft.com/office/officeart/2005/8/layout/cycle6"/>
    <dgm:cxn modelId="{1C8E8B6A-C699-4A14-8C5D-FA672E72410B}" type="presParOf" srcId="{6025AAAF-C173-4B3C-ADC0-CAEE69BCA72F}" destId="{45095D04-8A79-4EA0-AED8-A6A28134889B}" srcOrd="13" destOrd="0" presId="urn:microsoft.com/office/officeart/2005/8/layout/cycle6"/>
    <dgm:cxn modelId="{B73FFF59-C596-42DA-AAD0-0B53C8354063}" type="presParOf" srcId="{6025AAAF-C173-4B3C-ADC0-CAEE69BCA72F}" destId="{0394E30D-AADE-40CD-87B2-66054955D3E4}" srcOrd="14" destOrd="0" presId="urn:microsoft.com/office/officeart/2005/8/layout/cycle6"/>
    <dgm:cxn modelId="{61B0DE98-BE86-458E-93CC-24C14F2128F4}" type="presParOf" srcId="{6025AAAF-C173-4B3C-ADC0-CAEE69BCA72F}" destId="{BE8131CE-6646-4F62-B17B-10B640B902CF}" srcOrd="15" destOrd="0" presId="urn:microsoft.com/office/officeart/2005/8/layout/cycle6"/>
    <dgm:cxn modelId="{F85CA03F-BDFC-4631-91BB-C8E97DD9900A}" type="presParOf" srcId="{6025AAAF-C173-4B3C-ADC0-CAEE69BCA72F}" destId="{8891E543-458B-4478-A55A-B4B2EE01273D}" srcOrd="16" destOrd="0" presId="urn:microsoft.com/office/officeart/2005/8/layout/cycle6"/>
    <dgm:cxn modelId="{D06372A7-48B7-45FC-ACCD-CAD68E9A576E}" type="presParOf" srcId="{6025AAAF-C173-4B3C-ADC0-CAEE69BCA72F}" destId="{D123295B-631D-46B4-B299-EF41478EF483}" srcOrd="17" destOrd="0" presId="urn:microsoft.com/office/officeart/2005/8/layout/cycle6"/>
    <dgm:cxn modelId="{AFA156A0-BF29-41CF-BF3F-7161F2807696}" type="presParOf" srcId="{6025AAAF-C173-4B3C-ADC0-CAEE69BCA72F}" destId="{D3E6F9DC-0817-4001-AADB-9BC558DD0916}" srcOrd="18" destOrd="0" presId="urn:microsoft.com/office/officeart/2005/8/layout/cycle6"/>
    <dgm:cxn modelId="{FD551CE1-A8E2-4B37-92DD-0C82DB79C25F}" type="presParOf" srcId="{6025AAAF-C173-4B3C-ADC0-CAEE69BCA72F}" destId="{690B0A15-FE88-48DB-8710-EDE3C255360D}" srcOrd="19" destOrd="0" presId="urn:microsoft.com/office/officeart/2005/8/layout/cycle6"/>
    <dgm:cxn modelId="{C50C0085-380A-46E0-B7AE-AEB008A32793}" type="presParOf" srcId="{6025AAAF-C173-4B3C-ADC0-CAEE69BCA72F}" destId="{14AD9274-B2D0-4B05-8295-BA90ECC8F60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3D7F7-C2A9-4F64-ADB9-B77450FE4B45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3F55C80-BF8D-4CC3-9A34-F6747D8FB3CF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2</a:t>
          </a:r>
          <a:r>
            <a:rPr lang="en-US" sz="1000" dirty="0" smtClean="0">
              <a:solidFill>
                <a:schemeClr val="tx1"/>
              </a:solidFill>
            </a:rPr>
            <a:t>133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1000" dirty="0">
              <a:solidFill>
                <a:schemeClr val="tx1"/>
              </a:solidFill>
            </a:rPr>
            <a:t>стандарта</a:t>
          </a:r>
        </a:p>
      </dgm:t>
    </dgm:pt>
    <dgm:pt modelId="{D7C5684D-ADAD-4FE3-B883-A4DC2D055102}" type="parTrans" cxnId="{F10EDB72-4D57-4FD9-9264-1B91FF05BE2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560540A-3966-4250-B08F-71952B009BF1}" type="sibTrans" cxnId="{F10EDB72-4D57-4FD9-9264-1B91FF05BE2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3E505CC-FAD4-46E3-8A83-083743D2F149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Республика Беларусь</a:t>
          </a:r>
          <a:br>
            <a:rPr lang="ru-RU" sz="1000" dirty="0">
              <a:solidFill>
                <a:schemeClr val="tx1"/>
              </a:solidFill>
            </a:rPr>
          </a:br>
          <a:r>
            <a:rPr lang="ru-RU" sz="1000" dirty="0" smtClean="0">
              <a:solidFill>
                <a:schemeClr val="tx1"/>
              </a:solidFill>
            </a:rPr>
            <a:t>4</a:t>
          </a:r>
          <a:r>
            <a:rPr lang="en-US" sz="1000" dirty="0" smtClean="0">
              <a:solidFill>
                <a:schemeClr val="tx1"/>
              </a:solidFill>
            </a:rPr>
            <a:t>32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1000" dirty="0">
              <a:solidFill>
                <a:schemeClr val="tx1"/>
              </a:solidFill>
            </a:rPr>
            <a:t>ГОСТ</a:t>
          </a:r>
        </a:p>
      </dgm:t>
    </dgm:pt>
    <dgm:pt modelId="{EC84BA93-CB5A-42D9-904A-3389FD1434E0}" type="parTrans" cxnId="{3C32984A-3FA6-4C5D-A0FF-BB52CAC78019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6B66C20-D5DB-4EDF-B304-59DAFCA67D50}" type="sibTrans" cxnId="{3C32984A-3FA6-4C5D-A0FF-BB52CAC7801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198BF0A-B7EF-43DC-ACF8-030B18015819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Российская Федерация</a:t>
          </a:r>
          <a:br>
            <a:rPr lang="ru-RU" sz="1000" dirty="0">
              <a:solidFill>
                <a:schemeClr val="tx1"/>
              </a:solidFill>
            </a:rPr>
          </a:br>
          <a:r>
            <a:rPr lang="ru-RU" sz="1000" dirty="0" smtClean="0">
              <a:solidFill>
                <a:schemeClr val="tx1"/>
              </a:solidFill>
            </a:rPr>
            <a:t>14</a:t>
          </a:r>
          <a:r>
            <a:rPr lang="en-US" sz="1000" dirty="0" smtClean="0">
              <a:solidFill>
                <a:schemeClr val="tx1"/>
              </a:solidFill>
            </a:rPr>
            <a:t>58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1000" dirty="0">
              <a:solidFill>
                <a:schemeClr val="tx1"/>
              </a:solidFill>
            </a:rPr>
            <a:t>ГОСТ</a:t>
          </a:r>
        </a:p>
      </dgm:t>
    </dgm:pt>
    <dgm:pt modelId="{B71B17D9-DE4D-4D89-B4F9-73885FF2D2CF}" type="parTrans" cxnId="{94F57335-EE01-4453-96AA-4D40A23A8ED1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359B829-023B-424C-B8B1-BEC08861816D}" type="sibTrans" cxnId="{94F57335-EE01-4453-96AA-4D40A23A8ED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C3C18B0-695E-4AF1-81AD-440376186D9A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Республика Казахстан</a:t>
          </a:r>
          <a:br>
            <a:rPr lang="ru-RU" sz="1000" dirty="0">
              <a:solidFill>
                <a:schemeClr val="tx1"/>
              </a:solidFill>
            </a:rPr>
          </a:br>
          <a:r>
            <a:rPr lang="ru-RU" sz="1000" dirty="0">
              <a:solidFill>
                <a:schemeClr val="tx1"/>
              </a:solidFill>
            </a:rPr>
            <a:t>243 ГОСТ</a:t>
          </a:r>
        </a:p>
      </dgm:t>
    </dgm:pt>
    <dgm:pt modelId="{AA3A681A-B8C7-433A-9A6E-D4A76062ED60}" type="parTrans" cxnId="{4FE8C6D0-6C1A-423C-95F0-F54699F0A29C}">
      <dgm:prSet custT="1"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B215B51-BA0B-4C04-A4CC-B0D4B9E473A5}" type="sibTrans" cxnId="{4FE8C6D0-6C1A-423C-95F0-F54699F0A29C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89D8945-4CDB-4832-928C-090A1E38C91B}" type="pres">
      <dgm:prSet presAssocID="{FE13D7F7-C2A9-4F64-ADB9-B77450FE4B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B2A94-B791-4061-9A72-A2DE15B452ED}" type="pres">
      <dgm:prSet presAssocID="{93F55C80-BF8D-4CC3-9A34-F6747D8FB3CF}" presName="centerShape" presStyleLbl="node0" presStyleIdx="0" presStyleCnt="1" custLinFactNeighborX="-526" custLinFactNeighborY="21251"/>
      <dgm:spPr/>
      <dgm:t>
        <a:bodyPr/>
        <a:lstStyle/>
        <a:p>
          <a:endParaRPr lang="ru-RU"/>
        </a:p>
      </dgm:t>
    </dgm:pt>
    <dgm:pt modelId="{7995CBC0-6052-4706-A0AA-697D45E135CB}" type="pres">
      <dgm:prSet presAssocID="{EC84BA93-CB5A-42D9-904A-3389FD1434E0}" presName="Name9" presStyleLbl="parChTrans1D2" presStyleIdx="0" presStyleCnt="3"/>
      <dgm:spPr/>
      <dgm:t>
        <a:bodyPr/>
        <a:lstStyle/>
        <a:p>
          <a:endParaRPr lang="ru-RU"/>
        </a:p>
      </dgm:t>
    </dgm:pt>
    <dgm:pt modelId="{858D4140-ED19-4FDD-A385-896C1E249C09}" type="pres">
      <dgm:prSet presAssocID="{EC84BA93-CB5A-42D9-904A-3389FD1434E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E4FA1C4-50D2-4D48-B2AD-51768CA3FA4C}" type="pres">
      <dgm:prSet presAssocID="{73E505CC-FAD4-46E3-8A83-083743D2F149}" presName="node" presStyleLbl="node1" presStyleIdx="0" presStyleCnt="3" custScaleX="121791" custRadScaleRad="153438" custRadScaleInc="83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FBB06-493B-44EE-A442-E27D2068E5DA}" type="pres">
      <dgm:prSet presAssocID="{B71B17D9-DE4D-4D89-B4F9-73885FF2D2CF}" presName="Name9" presStyleLbl="parChTrans1D2" presStyleIdx="1" presStyleCnt="3"/>
      <dgm:spPr/>
      <dgm:t>
        <a:bodyPr/>
        <a:lstStyle/>
        <a:p>
          <a:endParaRPr lang="ru-RU"/>
        </a:p>
      </dgm:t>
    </dgm:pt>
    <dgm:pt modelId="{A3EFF447-C793-4D1A-99EA-F2D6DCEFF25C}" type="pres">
      <dgm:prSet presAssocID="{B71B17D9-DE4D-4D89-B4F9-73885FF2D2C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D841DC3-3250-4881-A32B-F428CD3CDF2D}" type="pres">
      <dgm:prSet presAssocID="{7198BF0A-B7EF-43DC-ACF8-030B18015819}" presName="node" presStyleLbl="node1" presStyleIdx="1" presStyleCnt="3" custScaleX="111677" custRadScaleRad="151618" custRadScaleInc="-28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C1358-F5CA-4CA6-9244-0B5F0DC569D5}" type="pres">
      <dgm:prSet presAssocID="{AA3A681A-B8C7-433A-9A6E-D4A76062ED60}" presName="Name9" presStyleLbl="parChTrans1D2" presStyleIdx="2" presStyleCnt="3"/>
      <dgm:spPr/>
      <dgm:t>
        <a:bodyPr/>
        <a:lstStyle/>
        <a:p>
          <a:endParaRPr lang="ru-RU"/>
        </a:p>
      </dgm:t>
    </dgm:pt>
    <dgm:pt modelId="{E46D8EF3-F48B-4233-B271-249181297066}" type="pres">
      <dgm:prSet presAssocID="{AA3A681A-B8C7-433A-9A6E-D4A76062ED6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64B7763-EF5B-4429-97AB-488E54EB3A51}" type="pres">
      <dgm:prSet presAssocID="{4C3C18B0-695E-4AF1-81AD-440376186D9A}" presName="node" presStyleLbl="node1" presStyleIdx="2" presStyleCnt="3" custScaleX="123353" custRadScaleRad="98493" custRadScaleInc="20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E8C6D0-6C1A-423C-95F0-F54699F0A29C}" srcId="{93F55C80-BF8D-4CC3-9A34-F6747D8FB3CF}" destId="{4C3C18B0-695E-4AF1-81AD-440376186D9A}" srcOrd="2" destOrd="0" parTransId="{AA3A681A-B8C7-433A-9A6E-D4A76062ED60}" sibTransId="{6B215B51-BA0B-4C04-A4CC-B0D4B9E473A5}"/>
    <dgm:cxn modelId="{3C32984A-3FA6-4C5D-A0FF-BB52CAC78019}" srcId="{93F55C80-BF8D-4CC3-9A34-F6747D8FB3CF}" destId="{73E505CC-FAD4-46E3-8A83-083743D2F149}" srcOrd="0" destOrd="0" parTransId="{EC84BA93-CB5A-42D9-904A-3389FD1434E0}" sibTransId="{96B66C20-D5DB-4EDF-B304-59DAFCA67D50}"/>
    <dgm:cxn modelId="{F7F218C4-E2E4-49D3-9E03-DEBB612B2753}" type="presOf" srcId="{FE13D7F7-C2A9-4F64-ADB9-B77450FE4B45}" destId="{A89D8945-4CDB-4832-928C-090A1E38C91B}" srcOrd="0" destOrd="0" presId="urn:microsoft.com/office/officeart/2005/8/layout/radial1"/>
    <dgm:cxn modelId="{18752CC9-9C12-4CDF-9175-1D68C2A421DB}" type="presOf" srcId="{EC84BA93-CB5A-42D9-904A-3389FD1434E0}" destId="{7995CBC0-6052-4706-A0AA-697D45E135CB}" srcOrd="0" destOrd="0" presId="urn:microsoft.com/office/officeart/2005/8/layout/radial1"/>
    <dgm:cxn modelId="{F10EDB72-4D57-4FD9-9264-1B91FF05BE2A}" srcId="{FE13D7F7-C2A9-4F64-ADB9-B77450FE4B45}" destId="{93F55C80-BF8D-4CC3-9A34-F6747D8FB3CF}" srcOrd="0" destOrd="0" parTransId="{D7C5684D-ADAD-4FE3-B883-A4DC2D055102}" sibTransId="{8560540A-3966-4250-B08F-71952B009BF1}"/>
    <dgm:cxn modelId="{AC417B72-57A3-43C7-8BD2-AAC5ABE9842F}" type="presOf" srcId="{AA3A681A-B8C7-433A-9A6E-D4A76062ED60}" destId="{A1AC1358-F5CA-4CA6-9244-0B5F0DC569D5}" srcOrd="0" destOrd="0" presId="urn:microsoft.com/office/officeart/2005/8/layout/radial1"/>
    <dgm:cxn modelId="{3CAF2B71-8F70-48B1-A083-8A462056DE1F}" type="presOf" srcId="{EC84BA93-CB5A-42D9-904A-3389FD1434E0}" destId="{858D4140-ED19-4FDD-A385-896C1E249C09}" srcOrd="1" destOrd="0" presId="urn:microsoft.com/office/officeart/2005/8/layout/radial1"/>
    <dgm:cxn modelId="{681B5633-50D4-4FE5-BA16-17462BB9DEA1}" type="presOf" srcId="{B71B17D9-DE4D-4D89-B4F9-73885FF2D2CF}" destId="{52AFBB06-493B-44EE-A442-E27D2068E5DA}" srcOrd="0" destOrd="0" presId="urn:microsoft.com/office/officeart/2005/8/layout/radial1"/>
    <dgm:cxn modelId="{94F57335-EE01-4453-96AA-4D40A23A8ED1}" srcId="{93F55C80-BF8D-4CC3-9A34-F6747D8FB3CF}" destId="{7198BF0A-B7EF-43DC-ACF8-030B18015819}" srcOrd="1" destOrd="0" parTransId="{B71B17D9-DE4D-4D89-B4F9-73885FF2D2CF}" sibTransId="{3359B829-023B-424C-B8B1-BEC08861816D}"/>
    <dgm:cxn modelId="{98A05DBC-EB39-438D-8A5F-101652937EE1}" type="presOf" srcId="{4C3C18B0-695E-4AF1-81AD-440376186D9A}" destId="{864B7763-EF5B-4429-97AB-488E54EB3A51}" srcOrd="0" destOrd="0" presId="urn:microsoft.com/office/officeart/2005/8/layout/radial1"/>
    <dgm:cxn modelId="{F567D086-CC5E-450C-BFC6-3ED04C683F6F}" type="presOf" srcId="{93F55C80-BF8D-4CC3-9A34-F6747D8FB3CF}" destId="{2ABB2A94-B791-4061-9A72-A2DE15B452ED}" srcOrd="0" destOrd="0" presId="urn:microsoft.com/office/officeart/2005/8/layout/radial1"/>
    <dgm:cxn modelId="{7370F05E-1CC6-4DC8-AFBB-424C8DA11CED}" type="presOf" srcId="{AA3A681A-B8C7-433A-9A6E-D4A76062ED60}" destId="{E46D8EF3-F48B-4233-B271-249181297066}" srcOrd="1" destOrd="0" presId="urn:microsoft.com/office/officeart/2005/8/layout/radial1"/>
    <dgm:cxn modelId="{C3A9E8F7-E1EE-47B9-BAB5-4B6687FC7F54}" type="presOf" srcId="{73E505CC-FAD4-46E3-8A83-083743D2F149}" destId="{CE4FA1C4-50D2-4D48-B2AD-51768CA3FA4C}" srcOrd="0" destOrd="0" presId="urn:microsoft.com/office/officeart/2005/8/layout/radial1"/>
    <dgm:cxn modelId="{52242BBF-387D-404C-ACF8-F10F188D1E3B}" type="presOf" srcId="{7198BF0A-B7EF-43DC-ACF8-030B18015819}" destId="{4D841DC3-3250-4881-A32B-F428CD3CDF2D}" srcOrd="0" destOrd="0" presId="urn:microsoft.com/office/officeart/2005/8/layout/radial1"/>
    <dgm:cxn modelId="{C9EB4EB2-1FAA-4B1C-B22A-487AF1A519A1}" type="presOf" srcId="{B71B17D9-DE4D-4D89-B4F9-73885FF2D2CF}" destId="{A3EFF447-C793-4D1A-99EA-F2D6DCEFF25C}" srcOrd="1" destOrd="0" presId="urn:microsoft.com/office/officeart/2005/8/layout/radial1"/>
    <dgm:cxn modelId="{39B42AD9-D157-419D-83AE-D3191514B0AA}" type="presParOf" srcId="{A89D8945-4CDB-4832-928C-090A1E38C91B}" destId="{2ABB2A94-B791-4061-9A72-A2DE15B452ED}" srcOrd="0" destOrd="0" presId="urn:microsoft.com/office/officeart/2005/8/layout/radial1"/>
    <dgm:cxn modelId="{2F5161BE-25B3-410D-B955-783D34782A70}" type="presParOf" srcId="{A89D8945-4CDB-4832-928C-090A1E38C91B}" destId="{7995CBC0-6052-4706-A0AA-697D45E135CB}" srcOrd="1" destOrd="0" presId="urn:microsoft.com/office/officeart/2005/8/layout/radial1"/>
    <dgm:cxn modelId="{09C952DE-F599-41D9-A0D5-C24AC489460C}" type="presParOf" srcId="{7995CBC0-6052-4706-A0AA-697D45E135CB}" destId="{858D4140-ED19-4FDD-A385-896C1E249C09}" srcOrd="0" destOrd="0" presId="urn:microsoft.com/office/officeart/2005/8/layout/radial1"/>
    <dgm:cxn modelId="{22602024-8162-4487-ADD2-C989B902B751}" type="presParOf" srcId="{A89D8945-4CDB-4832-928C-090A1E38C91B}" destId="{CE4FA1C4-50D2-4D48-B2AD-51768CA3FA4C}" srcOrd="2" destOrd="0" presId="urn:microsoft.com/office/officeart/2005/8/layout/radial1"/>
    <dgm:cxn modelId="{A72AF0C8-43CF-4919-BB97-FDE40BB736BA}" type="presParOf" srcId="{A89D8945-4CDB-4832-928C-090A1E38C91B}" destId="{52AFBB06-493B-44EE-A442-E27D2068E5DA}" srcOrd="3" destOrd="0" presId="urn:microsoft.com/office/officeart/2005/8/layout/radial1"/>
    <dgm:cxn modelId="{DE64C9D2-FD1C-43AA-A5FC-E58964574396}" type="presParOf" srcId="{52AFBB06-493B-44EE-A442-E27D2068E5DA}" destId="{A3EFF447-C793-4D1A-99EA-F2D6DCEFF25C}" srcOrd="0" destOrd="0" presId="urn:microsoft.com/office/officeart/2005/8/layout/radial1"/>
    <dgm:cxn modelId="{A778A22C-5F5C-41CD-AFF6-4FE72612A094}" type="presParOf" srcId="{A89D8945-4CDB-4832-928C-090A1E38C91B}" destId="{4D841DC3-3250-4881-A32B-F428CD3CDF2D}" srcOrd="4" destOrd="0" presId="urn:microsoft.com/office/officeart/2005/8/layout/radial1"/>
    <dgm:cxn modelId="{D470BFC8-87A5-4DEF-8644-5A1F57996227}" type="presParOf" srcId="{A89D8945-4CDB-4832-928C-090A1E38C91B}" destId="{A1AC1358-F5CA-4CA6-9244-0B5F0DC569D5}" srcOrd="5" destOrd="0" presId="urn:microsoft.com/office/officeart/2005/8/layout/radial1"/>
    <dgm:cxn modelId="{C0D40010-974C-49CA-B8FE-9AA0038C11AF}" type="presParOf" srcId="{A1AC1358-F5CA-4CA6-9244-0B5F0DC569D5}" destId="{E46D8EF3-F48B-4233-B271-249181297066}" srcOrd="0" destOrd="0" presId="urn:microsoft.com/office/officeart/2005/8/layout/radial1"/>
    <dgm:cxn modelId="{D10558C2-A482-440A-B08D-654D17B97B57}" type="presParOf" srcId="{A89D8945-4CDB-4832-928C-090A1E38C91B}" destId="{864B7763-EF5B-4429-97AB-488E54EB3A5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00D8D-706D-4D9C-BE96-6C269DB02090}" type="doc">
      <dgm:prSet loTypeId="urn:microsoft.com/office/officeart/2005/8/layout/arrow2" loCatId="process" qsTypeId="urn:microsoft.com/office/officeart/2005/8/quickstyle/simple1" qsCatId="simple" csTypeId="urn:microsoft.com/office/officeart/2005/8/colors/accent4_2" csCatId="accent4" phldr="1"/>
      <dgm:spPr/>
    </dgm:pt>
    <dgm:pt modelId="{AC9B097E-F08B-4697-B909-AE59A7F8E2F1}">
      <dgm:prSet phldrT="[Текст]" custT="1"/>
      <dgm:spPr/>
      <dgm:t>
        <a:bodyPr/>
        <a:lstStyle/>
        <a:p>
          <a:r>
            <a:rPr lang="ru-RU" sz="1200" b="1" dirty="0">
              <a:latin typeface="+mn-lt"/>
              <a:cs typeface="Arial" panose="020B0604020202020204" pitchFamily="34" charset="0"/>
            </a:rPr>
            <a:t>10</a:t>
          </a:r>
          <a:r>
            <a:rPr lang="ru-RU" sz="1200" dirty="0">
              <a:latin typeface="+mn-lt"/>
              <a:cs typeface="Arial" panose="020B0604020202020204" pitchFamily="34" charset="0"/>
            </a:rPr>
            <a:t> </a:t>
          </a:r>
          <a:br>
            <a:rPr lang="ru-RU" sz="1200" dirty="0">
              <a:latin typeface="+mn-lt"/>
              <a:cs typeface="Arial" panose="020B0604020202020204" pitchFamily="34" charset="0"/>
            </a:rPr>
          </a:br>
          <a:r>
            <a:rPr lang="ru-RU" sz="1200" b="1" dirty="0">
              <a:latin typeface="+mn-lt"/>
              <a:cs typeface="Arial" panose="020B0604020202020204" pitchFamily="34" charset="0"/>
            </a:rPr>
            <a:t>на основе </a:t>
          </a:r>
          <a:r>
            <a:rPr lang="ru-RU" sz="1200" b="1" dirty="0" smtClean="0">
              <a:latin typeface="+mn-lt"/>
              <a:cs typeface="Arial" panose="020B0604020202020204" pitchFamily="34" charset="0"/>
            </a:rPr>
            <a:t>документов</a:t>
          </a:r>
          <a:br>
            <a:rPr lang="ru-RU" sz="1200" b="1" dirty="0" smtClean="0">
              <a:latin typeface="+mn-lt"/>
              <a:cs typeface="Arial" panose="020B0604020202020204" pitchFamily="34" charset="0"/>
            </a:rPr>
          </a:br>
          <a:r>
            <a:rPr lang="ru-RU" sz="1200" b="1" dirty="0" smtClean="0">
              <a:latin typeface="+mn-lt"/>
              <a:cs typeface="Arial" panose="020B0604020202020204" pitchFamily="34" charset="0"/>
            </a:rPr>
            <a:t>ЕЭК </a:t>
          </a:r>
          <a:r>
            <a:rPr lang="ru-RU" sz="1200" b="1" dirty="0">
              <a:latin typeface="+mn-lt"/>
              <a:cs typeface="Arial" panose="020B0604020202020204" pitchFamily="34" charset="0"/>
            </a:rPr>
            <a:t>ООН</a:t>
          </a:r>
        </a:p>
      </dgm:t>
    </dgm:pt>
    <dgm:pt modelId="{DEBE6B17-4CB5-41BA-AE84-DEAE93E56CCA}" type="parTrans" cxnId="{D98C488A-E625-45BE-886C-8760DCAC0C2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1483FB64-6060-420D-88F0-3C20821BA876}" type="sibTrans" cxnId="{D98C488A-E625-45BE-886C-8760DCAC0C2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74D589CD-1143-4857-8A31-A614D2890CDC}">
      <dgm:prSet phldrT="[Текст]" custT="1"/>
      <dgm:spPr/>
      <dgm:t>
        <a:bodyPr/>
        <a:lstStyle/>
        <a:p>
          <a:r>
            <a:rPr lang="ru-RU" sz="1200" b="1" dirty="0">
              <a:latin typeface="+mn-lt"/>
            </a:rPr>
            <a:t>175</a:t>
          </a:r>
          <a:r>
            <a:rPr lang="ru-RU" sz="1200" dirty="0">
              <a:latin typeface="+mn-lt"/>
            </a:rPr>
            <a:t> </a:t>
          </a:r>
          <a:br>
            <a:rPr lang="ru-RU" sz="1200" dirty="0">
              <a:latin typeface="+mn-lt"/>
            </a:rPr>
          </a:br>
          <a:r>
            <a:rPr lang="ru-RU" sz="1200" b="1" dirty="0">
              <a:latin typeface="+mn-lt"/>
            </a:rPr>
            <a:t>на основе документов </a:t>
          </a:r>
          <a:r>
            <a:rPr lang="en-US" sz="1200" b="1" dirty="0">
              <a:latin typeface="+mn-lt"/>
            </a:rPr>
            <a:t>EN</a:t>
          </a:r>
          <a:endParaRPr lang="ru-RU" sz="1200" b="1" dirty="0">
            <a:latin typeface="+mn-lt"/>
          </a:endParaRPr>
        </a:p>
      </dgm:t>
    </dgm:pt>
    <dgm:pt modelId="{F8BB6500-0717-4F42-936E-25301E0DB4F3}" type="parTrans" cxnId="{B6722A8F-C309-462C-B1A4-ABA1D7BEE8B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E4FD3AE3-0152-4144-939C-5F86BBC9A4F1}" type="sibTrans" cxnId="{B6722A8F-C309-462C-B1A4-ABA1D7BEE8B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F5060A6-56BB-4440-B4E9-6E2AD3740F2E}">
      <dgm:prSet phldrT="[Текст]" custT="1"/>
      <dgm:spPr/>
      <dgm:t>
        <a:bodyPr/>
        <a:lstStyle/>
        <a:p>
          <a:r>
            <a:rPr lang="ru-RU" sz="1200" b="1" dirty="0">
              <a:latin typeface="+mn-lt"/>
            </a:rPr>
            <a:t>181</a:t>
          </a:r>
          <a:r>
            <a:rPr lang="ru-RU" sz="1200" dirty="0">
              <a:latin typeface="+mn-lt"/>
            </a:rPr>
            <a:t> </a:t>
          </a:r>
          <a:br>
            <a:rPr lang="ru-RU" sz="1200" dirty="0">
              <a:latin typeface="+mn-lt"/>
            </a:rPr>
          </a:br>
          <a:r>
            <a:rPr lang="ru-RU" sz="1200" b="1" dirty="0">
              <a:latin typeface="+mn-lt"/>
            </a:rPr>
            <a:t>на основе документов ИСО</a:t>
          </a:r>
        </a:p>
      </dgm:t>
    </dgm:pt>
    <dgm:pt modelId="{52C78829-C807-4CF3-A817-B567DB9E236E}" type="parTrans" cxnId="{ED2A363A-4B85-46A9-9711-7A9FB620A09A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B70BA164-2511-447A-9433-3710CE5586BF}" type="sibTrans" cxnId="{ED2A363A-4B85-46A9-9711-7A9FB620A09A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500C8E56-A4D9-42E4-899C-19939CFE60AA}">
      <dgm:prSet custT="1"/>
      <dgm:spPr/>
      <dgm:t>
        <a:bodyPr/>
        <a:lstStyle/>
        <a:p>
          <a:r>
            <a:rPr lang="ru-RU" sz="1200" b="1" dirty="0">
              <a:latin typeface="+mn-lt"/>
            </a:rPr>
            <a:t>188 </a:t>
          </a:r>
          <a:r>
            <a:rPr lang="ru-RU" sz="1200" b="0" dirty="0">
              <a:latin typeface="+mn-lt"/>
            </a:rPr>
            <a:t/>
          </a:r>
          <a:br>
            <a:rPr lang="ru-RU" sz="1200" b="0" dirty="0">
              <a:latin typeface="+mn-lt"/>
            </a:rPr>
          </a:br>
          <a:r>
            <a:rPr lang="ru-RU" sz="1200" b="1" dirty="0">
              <a:latin typeface="+mn-lt"/>
            </a:rPr>
            <a:t>на основе документов </a:t>
          </a:r>
          <a:endParaRPr lang="ru-RU" sz="1200" b="1" dirty="0" smtClean="0">
            <a:latin typeface="+mn-lt"/>
          </a:endParaRPr>
        </a:p>
        <a:p>
          <a:r>
            <a:rPr lang="ru-RU" sz="1200" b="1" dirty="0" smtClean="0">
              <a:latin typeface="+mn-lt"/>
            </a:rPr>
            <a:t>МЭК</a:t>
          </a:r>
          <a:endParaRPr lang="ru-RU" sz="1200" b="1" dirty="0">
            <a:latin typeface="+mn-lt"/>
          </a:endParaRPr>
        </a:p>
      </dgm:t>
    </dgm:pt>
    <dgm:pt modelId="{FA4049D1-4EF8-4268-95DD-6DE86F033E37}" type="parTrans" cxnId="{CAE7316C-B9D5-4D08-BA49-EA6FA8C93C4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6F9C52A-1623-4ECD-B9EB-3FB5A18FD0EB}" type="sibTrans" cxnId="{CAE7316C-B9D5-4D08-BA49-EA6FA8C93C4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45D7FC2-17BA-432F-8C73-19D79ADE7DF2}" type="pres">
      <dgm:prSet presAssocID="{E1200D8D-706D-4D9C-BE96-6C269DB02090}" presName="arrowDiagram" presStyleCnt="0">
        <dgm:presLayoutVars>
          <dgm:chMax val="5"/>
          <dgm:dir/>
          <dgm:resizeHandles val="exact"/>
        </dgm:presLayoutVars>
      </dgm:prSet>
      <dgm:spPr/>
    </dgm:pt>
    <dgm:pt modelId="{60C13CFA-9033-4F3E-BF1E-D481533AC6BE}" type="pres">
      <dgm:prSet presAssocID="{E1200D8D-706D-4D9C-BE96-6C269DB02090}" presName="arrow" presStyleLbl="bgShp" presStyleIdx="0" presStyleCnt="1" custLinFactNeighborX="-17234" custLinFactNeighborY="-30897"/>
      <dgm:spPr/>
    </dgm:pt>
    <dgm:pt modelId="{2B282559-1876-4CEB-8621-18A95200C6C3}" type="pres">
      <dgm:prSet presAssocID="{E1200D8D-706D-4D9C-BE96-6C269DB02090}" presName="arrowDiagram4" presStyleCnt="0"/>
      <dgm:spPr/>
    </dgm:pt>
    <dgm:pt modelId="{5253249F-9A70-4508-9C78-FD48DBA5E979}" type="pres">
      <dgm:prSet presAssocID="{AC9B097E-F08B-4697-B909-AE59A7F8E2F1}" presName="bullet4a" presStyleLbl="node1" presStyleIdx="0" presStyleCnt="4" custLinFactX="-8903" custLinFactY="-96026" custLinFactNeighborX="-100000" custLinFactNeighborY="-100000"/>
      <dgm:spPr/>
    </dgm:pt>
    <dgm:pt modelId="{37F6BBC2-D665-497E-A9FA-E6DAB2795ACF}" type="pres">
      <dgm:prSet presAssocID="{AC9B097E-F08B-4697-B909-AE59A7F8E2F1}" presName="textBox4a" presStyleLbl="revTx" presStyleIdx="0" presStyleCnt="4" custScaleX="209770" custScaleY="123380" custLinFactNeighborX="17332" custLinFactNeighborY="-5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80BF6-2323-4D1D-80E5-745A5328595B}" type="pres">
      <dgm:prSet presAssocID="{74D589CD-1143-4857-8A31-A614D2890CDC}" presName="bullet4b" presStyleLbl="node1" presStyleIdx="1" presStyleCnt="4" custLinFactNeighborX="-47564" custLinFactNeighborY="-61171"/>
      <dgm:spPr/>
    </dgm:pt>
    <dgm:pt modelId="{6732C31C-588F-4DF1-B057-9A3F7C7D72C7}" type="pres">
      <dgm:prSet presAssocID="{74D589CD-1143-4857-8A31-A614D2890CDC}" presName="textBox4b" presStyleLbl="revTx" presStyleIdx="1" presStyleCnt="4" custScaleX="119400" custLinFactNeighborX="13264" custLinFactNeighborY="-11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00445-1736-41D9-A4E1-B02C1791EFEE}" type="pres">
      <dgm:prSet presAssocID="{8F5060A6-56BB-4440-B4E9-6E2AD3740F2E}" presName="bullet4c" presStyleLbl="node1" presStyleIdx="2" presStyleCnt="4" custLinFactNeighborX="-12892" custLinFactNeighborY="-47260"/>
      <dgm:spPr/>
    </dgm:pt>
    <dgm:pt modelId="{BD1138B9-86F8-42D3-924D-609A9387ABA9}" type="pres">
      <dgm:prSet presAssocID="{8F5060A6-56BB-4440-B4E9-6E2AD3740F2E}" presName="textBox4c" presStyleLbl="revTx" presStyleIdx="2" presStyleCnt="4" custScaleX="118646" custScaleY="37035" custLinFactNeighborX="23414" custLinFactNeighborY="-44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20C41-72C7-48F4-B2DB-E2925188D6CB}" type="pres">
      <dgm:prSet presAssocID="{500C8E56-A4D9-42E4-899C-19939CFE60AA}" presName="bullet4d" presStyleLbl="node1" presStyleIdx="3" presStyleCnt="4" custLinFactNeighborY="-37783"/>
      <dgm:spPr/>
    </dgm:pt>
    <dgm:pt modelId="{B6CA044A-F49C-43F1-BBE4-D2001D4B6D85}" type="pres">
      <dgm:prSet presAssocID="{500C8E56-A4D9-42E4-899C-19939CFE60AA}" presName="textBox4d" presStyleLbl="revTx" presStyleIdx="3" presStyleCnt="4" custScaleX="121769" custScaleY="31696" custLinFactNeighborX="22360" custLinFactNeighborY="-60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04053-2B60-4C0C-9AF2-A827B5BF583D}" type="presOf" srcId="{74D589CD-1143-4857-8A31-A614D2890CDC}" destId="{6732C31C-588F-4DF1-B057-9A3F7C7D72C7}" srcOrd="0" destOrd="0" presId="urn:microsoft.com/office/officeart/2005/8/layout/arrow2"/>
    <dgm:cxn modelId="{ED2A363A-4B85-46A9-9711-7A9FB620A09A}" srcId="{E1200D8D-706D-4D9C-BE96-6C269DB02090}" destId="{8F5060A6-56BB-4440-B4E9-6E2AD3740F2E}" srcOrd="2" destOrd="0" parTransId="{52C78829-C807-4CF3-A817-B567DB9E236E}" sibTransId="{B70BA164-2511-447A-9433-3710CE5586BF}"/>
    <dgm:cxn modelId="{A0063602-FC16-4D20-A841-56CF9852EA12}" type="presOf" srcId="{E1200D8D-706D-4D9C-BE96-6C269DB02090}" destId="{C45D7FC2-17BA-432F-8C73-19D79ADE7DF2}" srcOrd="0" destOrd="0" presId="urn:microsoft.com/office/officeart/2005/8/layout/arrow2"/>
    <dgm:cxn modelId="{CAE7316C-B9D5-4D08-BA49-EA6FA8C93C45}" srcId="{E1200D8D-706D-4D9C-BE96-6C269DB02090}" destId="{500C8E56-A4D9-42E4-899C-19939CFE60AA}" srcOrd="3" destOrd="0" parTransId="{FA4049D1-4EF8-4268-95DD-6DE86F033E37}" sibTransId="{86F9C52A-1623-4ECD-B9EB-3FB5A18FD0EB}"/>
    <dgm:cxn modelId="{1C8BAB18-9B51-453A-9B25-FD88E92580C4}" type="presOf" srcId="{8F5060A6-56BB-4440-B4E9-6E2AD3740F2E}" destId="{BD1138B9-86F8-42D3-924D-609A9387ABA9}" srcOrd="0" destOrd="0" presId="urn:microsoft.com/office/officeart/2005/8/layout/arrow2"/>
    <dgm:cxn modelId="{6D143028-9A2E-460B-AEDB-A1508E469DB2}" type="presOf" srcId="{AC9B097E-F08B-4697-B909-AE59A7F8E2F1}" destId="{37F6BBC2-D665-497E-A9FA-E6DAB2795ACF}" srcOrd="0" destOrd="0" presId="urn:microsoft.com/office/officeart/2005/8/layout/arrow2"/>
    <dgm:cxn modelId="{CA880655-DC3E-4B70-9705-D0B6886565A3}" type="presOf" srcId="{500C8E56-A4D9-42E4-899C-19939CFE60AA}" destId="{B6CA044A-F49C-43F1-BBE4-D2001D4B6D85}" srcOrd="0" destOrd="0" presId="urn:microsoft.com/office/officeart/2005/8/layout/arrow2"/>
    <dgm:cxn modelId="{D98C488A-E625-45BE-886C-8760DCAC0C2E}" srcId="{E1200D8D-706D-4D9C-BE96-6C269DB02090}" destId="{AC9B097E-F08B-4697-B909-AE59A7F8E2F1}" srcOrd="0" destOrd="0" parTransId="{DEBE6B17-4CB5-41BA-AE84-DEAE93E56CCA}" sibTransId="{1483FB64-6060-420D-88F0-3C20821BA876}"/>
    <dgm:cxn modelId="{B6722A8F-C309-462C-B1A4-ABA1D7BEE8BF}" srcId="{E1200D8D-706D-4D9C-BE96-6C269DB02090}" destId="{74D589CD-1143-4857-8A31-A614D2890CDC}" srcOrd="1" destOrd="0" parTransId="{F8BB6500-0717-4F42-936E-25301E0DB4F3}" sibTransId="{E4FD3AE3-0152-4144-939C-5F86BBC9A4F1}"/>
    <dgm:cxn modelId="{D17B4EE5-10C8-4DE3-B038-1A7473FF46DE}" type="presParOf" srcId="{C45D7FC2-17BA-432F-8C73-19D79ADE7DF2}" destId="{60C13CFA-9033-4F3E-BF1E-D481533AC6BE}" srcOrd="0" destOrd="0" presId="urn:microsoft.com/office/officeart/2005/8/layout/arrow2"/>
    <dgm:cxn modelId="{5A5FE6C9-F357-4708-A739-67B9E6369896}" type="presParOf" srcId="{C45D7FC2-17BA-432F-8C73-19D79ADE7DF2}" destId="{2B282559-1876-4CEB-8621-18A95200C6C3}" srcOrd="1" destOrd="0" presId="urn:microsoft.com/office/officeart/2005/8/layout/arrow2"/>
    <dgm:cxn modelId="{A04C77B3-19F1-48C8-9E13-6D3D392BE59B}" type="presParOf" srcId="{2B282559-1876-4CEB-8621-18A95200C6C3}" destId="{5253249F-9A70-4508-9C78-FD48DBA5E979}" srcOrd="0" destOrd="0" presId="urn:microsoft.com/office/officeart/2005/8/layout/arrow2"/>
    <dgm:cxn modelId="{0D002848-67F3-4262-8EF0-59B711FB7911}" type="presParOf" srcId="{2B282559-1876-4CEB-8621-18A95200C6C3}" destId="{37F6BBC2-D665-497E-A9FA-E6DAB2795ACF}" srcOrd="1" destOrd="0" presId="urn:microsoft.com/office/officeart/2005/8/layout/arrow2"/>
    <dgm:cxn modelId="{F7C23E06-94E7-4059-8BE1-F58732B00E76}" type="presParOf" srcId="{2B282559-1876-4CEB-8621-18A95200C6C3}" destId="{9B680BF6-2323-4D1D-80E5-745A5328595B}" srcOrd="2" destOrd="0" presId="urn:microsoft.com/office/officeart/2005/8/layout/arrow2"/>
    <dgm:cxn modelId="{82FAEA6A-D7A3-4EC8-87BD-6EC33EC2587C}" type="presParOf" srcId="{2B282559-1876-4CEB-8621-18A95200C6C3}" destId="{6732C31C-588F-4DF1-B057-9A3F7C7D72C7}" srcOrd="3" destOrd="0" presId="urn:microsoft.com/office/officeart/2005/8/layout/arrow2"/>
    <dgm:cxn modelId="{27A1D3EE-A349-47F6-99A8-46D90255507C}" type="presParOf" srcId="{2B282559-1876-4CEB-8621-18A95200C6C3}" destId="{48700445-1736-41D9-A4E1-B02C1791EFEE}" srcOrd="4" destOrd="0" presId="urn:microsoft.com/office/officeart/2005/8/layout/arrow2"/>
    <dgm:cxn modelId="{2C605288-4C17-43FD-A959-F2026973F856}" type="presParOf" srcId="{2B282559-1876-4CEB-8621-18A95200C6C3}" destId="{BD1138B9-86F8-42D3-924D-609A9387ABA9}" srcOrd="5" destOrd="0" presId="urn:microsoft.com/office/officeart/2005/8/layout/arrow2"/>
    <dgm:cxn modelId="{0E274AAD-7768-41C2-89C0-3CD741A20A75}" type="presParOf" srcId="{2B282559-1876-4CEB-8621-18A95200C6C3}" destId="{D3220C41-72C7-48F4-B2DB-E2925188D6CB}" srcOrd="6" destOrd="0" presId="urn:microsoft.com/office/officeart/2005/8/layout/arrow2"/>
    <dgm:cxn modelId="{3C2CE6F7-F155-4700-9F77-6FC92AA79CDD}" type="presParOf" srcId="{2B282559-1876-4CEB-8621-18A95200C6C3}" destId="{B6CA044A-F49C-43F1-BBE4-D2001D4B6D8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6ABF4-CA88-4FD8-B6FE-0AE7B192B06C}">
      <dsp:nvSpPr>
        <dsp:cNvPr id="0" name=""/>
        <dsp:cNvSpPr/>
      </dsp:nvSpPr>
      <dsp:spPr>
        <a:xfrm>
          <a:off x="1870728" y="-96394"/>
          <a:ext cx="799564" cy="620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Пищевая </a:t>
          </a:r>
          <a:r>
            <a:rPr lang="ru-RU" sz="9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</a:t>
          </a:r>
        </a:p>
      </dsp:txBody>
      <dsp:txXfrm>
        <a:off x="1870728" y="-96394"/>
        <a:ext cx="799564" cy="620354"/>
      </dsp:txXfrm>
    </dsp:sp>
    <dsp:sp modelId="{F3C7E205-8621-4B21-B211-16C639EFA7EC}">
      <dsp:nvSpPr>
        <dsp:cNvPr id="0" name=""/>
        <dsp:cNvSpPr/>
      </dsp:nvSpPr>
      <dsp:spPr>
        <a:xfrm>
          <a:off x="831613" y="108801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1841184" y="174169"/>
              </a:moveTo>
              <a:arcTo wR="1214506" hR="1214506" stAng="18063836" swAng="8124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47F61-93C3-4319-88D1-58CF136E2E84}">
      <dsp:nvSpPr>
        <dsp:cNvPr id="0" name=""/>
        <dsp:cNvSpPr/>
      </dsp:nvSpPr>
      <dsp:spPr>
        <a:xfrm>
          <a:off x="2664894" y="460670"/>
          <a:ext cx="1110304" cy="620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Колесный </a:t>
          </a:r>
          <a:r>
            <a:rPr lang="ru-RU" sz="9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транспорт, </a:t>
          </a: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/>
          </a:r>
          <a:b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с/х </a:t>
          </a:r>
          <a:r>
            <a:rPr lang="ru-RU" sz="9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техника</a:t>
          </a:r>
        </a:p>
      </dsp:txBody>
      <dsp:txXfrm>
        <a:off x="2664894" y="460670"/>
        <a:ext cx="1110304" cy="620354"/>
      </dsp:txXfrm>
    </dsp:sp>
    <dsp:sp modelId="{CCCA209B-1D1F-48AC-A5B0-DF2270440013}">
      <dsp:nvSpPr>
        <dsp:cNvPr id="0" name=""/>
        <dsp:cNvSpPr/>
      </dsp:nvSpPr>
      <dsp:spPr>
        <a:xfrm>
          <a:off x="1090951" y="447496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2281949" y="635205"/>
              </a:moveTo>
              <a:arcTo wR="1214506" hR="1214506" stAng="19890681" swAng="53005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E4B4A-FAAA-4BC5-9EAA-DBA2FEEEB8DB}">
      <dsp:nvSpPr>
        <dsp:cNvPr id="0" name=""/>
        <dsp:cNvSpPr/>
      </dsp:nvSpPr>
      <dsp:spPr>
        <a:xfrm>
          <a:off x="2761578" y="1255305"/>
          <a:ext cx="1385925" cy="620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 </a:t>
          </a:r>
          <a:r>
            <a:rPr lang="ru-RU" sz="9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легкой промышленности</a:t>
          </a:r>
        </a:p>
      </dsp:txBody>
      <dsp:txXfrm>
        <a:off x="2761578" y="1255305"/>
        <a:ext cx="1385925" cy="620354"/>
      </dsp:txXfrm>
    </dsp:sp>
    <dsp:sp modelId="{760F40B1-94A0-4F91-B0A9-E5B4B8CBC0AE}">
      <dsp:nvSpPr>
        <dsp:cNvPr id="0" name=""/>
        <dsp:cNvSpPr/>
      </dsp:nvSpPr>
      <dsp:spPr>
        <a:xfrm>
          <a:off x="1004974" y="288257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2369635" y="1589605"/>
              </a:moveTo>
              <a:arcTo wR="1214506" hR="1214506" stAng="1079394" swAng="64326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DFEE4-3B8A-4E52-BAC4-8C1143AC900F}">
      <dsp:nvSpPr>
        <dsp:cNvPr id="0" name=""/>
        <dsp:cNvSpPr/>
      </dsp:nvSpPr>
      <dsp:spPr>
        <a:xfrm>
          <a:off x="2383740" y="2088230"/>
          <a:ext cx="1216660" cy="620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 </a:t>
          </a:r>
          <a:r>
            <a:rPr lang="ru-RU" sz="9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для детей и подростков</a:t>
          </a:r>
        </a:p>
      </dsp:txBody>
      <dsp:txXfrm>
        <a:off x="2383740" y="2088230"/>
        <a:ext cx="1216660" cy="620354"/>
      </dsp:txXfrm>
    </dsp:sp>
    <dsp:sp modelId="{57C3D083-1D2C-49D3-8BDF-CF33AB33A925}">
      <dsp:nvSpPr>
        <dsp:cNvPr id="0" name=""/>
        <dsp:cNvSpPr/>
      </dsp:nvSpPr>
      <dsp:spPr>
        <a:xfrm>
          <a:off x="1082251" y="206122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1299425" y="2426039"/>
              </a:moveTo>
              <a:arcTo wR="1214506" hR="1214506" stAng="5159434" swAng="57463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5CE3C-D32B-427C-A726-850FF37CECB3}">
      <dsp:nvSpPr>
        <dsp:cNvPr id="0" name=""/>
        <dsp:cNvSpPr/>
      </dsp:nvSpPr>
      <dsp:spPr>
        <a:xfrm>
          <a:off x="936105" y="2088229"/>
          <a:ext cx="1240757" cy="6203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Продукция машиностроения и электротехники</a:t>
          </a:r>
          <a:endParaRPr lang="ru-RU" sz="9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936105" y="2088229"/>
        <a:ext cx="1240757" cy="620354"/>
      </dsp:txXfrm>
    </dsp:sp>
    <dsp:sp modelId="{0394E30D-AADE-40CD-87B2-66054955D3E4}">
      <dsp:nvSpPr>
        <dsp:cNvPr id="0" name=""/>
        <dsp:cNvSpPr/>
      </dsp:nvSpPr>
      <dsp:spPr>
        <a:xfrm>
          <a:off x="1100346" y="266885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161342" y="1819378"/>
              </a:moveTo>
              <a:arcTo wR="1214506" hR="1214506" stAng="9007775" swAng="62991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131CE-6646-4F62-B17B-10B640B902CF}">
      <dsp:nvSpPr>
        <dsp:cNvPr id="0" name=""/>
        <dsp:cNvSpPr/>
      </dsp:nvSpPr>
      <dsp:spPr>
        <a:xfrm>
          <a:off x="461031" y="1248866"/>
          <a:ext cx="1250946" cy="6332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Железнодорожный транспорт</a:t>
          </a:r>
        </a:p>
      </dsp:txBody>
      <dsp:txXfrm>
        <a:off x="461031" y="1248866"/>
        <a:ext cx="1250946" cy="633233"/>
      </dsp:txXfrm>
    </dsp:sp>
    <dsp:sp modelId="{D123295B-631D-46B4-B299-EF41478EF483}">
      <dsp:nvSpPr>
        <dsp:cNvPr id="0" name=""/>
        <dsp:cNvSpPr/>
      </dsp:nvSpPr>
      <dsp:spPr>
        <a:xfrm>
          <a:off x="1046067" y="365787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46632" y="881194"/>
              </a:moveTo>
              <a:arcTo wR="1214506" hR="1214506" stAng="11755727" swAng="5441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6F9DC-0817-4001-AADB-9BC558DD0916}">
      <dsp:nvSpPr>
        <dsp:cNvPr id="0" name=""/>
        <dsp:cNvSpPr/>
      </dsp:nvSpPr>
      <dsp:spPr>
        <a:xfrm>
          <a:off x="886798" y="432051"/>
          <a:ext cx="868334" cy="6332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Топливо</a:t>
          </a:r>
          <a:endParaRPr lang="ru-RU" sz="9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86798" y="432051"/>
        <a:ext cx="868334" cy="633233"/>
      </dsp:txXfrm>
    </dsp:sp>
    <dsp:sp modelId="{14AD9274-B2D0-4B05-8295-BA90ECC8F60C}">
      <dsp:nvSpPr>
        <dsp:cNvPr id="0" name=""/>
        <dsp:cNvSpPr/>
      </dsp:nvSpPr>
      <dsp:spPr>
        <a:xfrm>
          <a:off x="1256744" y="122611"/>
          <a:ext cx="2429012" cy="2429012"/>
        </a:xfrm>
        <a:custGeom>
          <a:avLst/>
          <a:gdLst/>
          <a:ahLst/>
          <a:cxnLst/>
          <a:rect l="0" t="0" r="0" b="0"/>
          <a:pathLst>
            <a:path>
              <a:moveTo>
                <a:pt x="406565" y="307721"/>
              </a:moveTo>
              <a:arcTo wR="1214506" hR="1214506" stAng="13697947" swAng="7167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B2A94-B791-4061-9A72-A2DE15B452ED}">
      <dsp:nvSpPr>
        <dsp:cNvPr id="0" name=""/>
        <dsp:cNvSpPr/>
      </dsp:nvSpPr>
      <dsp:spPr>
        <a:xfrm>
          <a:off x="1501553" y="1684450"/>
          <a:ext cx="902704" cy="902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2</a:t>
          </a:r>
          <a:r>
            <a:rPr lang="en-US" sz="1000" kern="1200" dirty="0" smtClean="0">
              <a:solidFill>
                <a:schemeClr val="tx1"/>
              </a:solidFill>
            </a:rPr>
            <a:t>133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kern="1200" dirty="0">
              <a:solidFill>
                <a:schemeClr val="tx1"/>
              </a:solidFill>
            </a:rPr>
            <a:t>стандарта</a:t>
          </a:r>
        </a:p>
      </dsp:txBody>
      <dsp:txXfrm>
        <a:off x="1501553" y="1684450"/>
        <a:ext cx="902704" cy="902704"/>
      </dsp:txXfrm>
    </dsp:sp>
    <dsp:sp modelId="{7995CBC0-6052-4706-A0AA-697D45E135CB}">
      <dsp:nvSpPr>
        <dsp:cNvPr id="0" name=""/>
        <dsp:cNvSpPr/>
      </dsp:nvSpPr>
      <dsp:spPr>
        <a:xfrm rot="18582274">
          <a:off x="2021537" y="1299598"/>
          <a:ext cx="1216630" cy="41901"/>
        </a:xfrm>
        <a:custGeom>
          <a:avLst/>
          <a:gdLst/>
          <a:ahLst/>
          <a:cxnLst/>
          <a:rect l="0" t="0" r="0" b="0"/>
          <a:pathLst>
            <a:path>
              <a:moveTo>
                <a:pt x="0" y="20950"/>
              </a:moveTo>
              <a:lnTo>
                <a:pt x="1216630" y="209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18582274">
        <a:off x="2599436" y="1290133"/>
        <a:ext cx="60831" cy="60831"/>
      </dsp:txXfrm>
    </dsp:sp>
    <dsp:sp modelId="{CE4FA1C4-50D2-4D48-B2AD-51768CA3FA4C}">
      <dsp:nvSpPr>
        <dsp:cNvPr id="0" name=""/>
        <dsp:cNvSpPr/>
      </dsp:nvSpPr>
      <dsp:spPr>
        <a:xfrm>
          <a:off x="2778414" y="28264"/>
          <a:ext cx="1099413" cy="9027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Республика Беларусь</a:t>
          </a:r>
          <a:br>
            <a:rPr lang="ru-RU" sz="1000" kern="1200" dirty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4</a:t>
          </a:r>
          <a:r>
            <a:rPr lang="en-US" sz="1000" kern="1200" dirty="0" smtClean="0">
              <a:solidFill>
                <a:schemeClr val="tx1"/>
              </a:solidFill>
            </a:rPr>
            <a:t>32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kern="1200" dirty="0">
              <a:solidFill>
                <a:schemeClr val="tx1"/>
              </a:solidFill>
            </a:rPr>
            <a:t>ГОСТ</a:t>
          </a:r>
        </a:p>
      </dsp:txBody>
      <dsp:txXfrm>
        <a:off x="2778414" y="28264"/>
        <a:ext cx="1099413" cy="902704"/>
      </dsp:txXfrm>
    </dsp:sp>
    <dsp:sp modelId="{52AFBB06-493B-44EE-A442-E27D2068E5DA}">
      <dsp:nvSpPr>
        <dsp:cNvPr id="0" name=""/>
        <dsp:cNvSpPr/>
      </dsp:nvSpPr>
      <dsp:spPr>
        <a:xfrm rot="13859207">
          <a:off x="682954" y="1294076"/>
          <a:ext cx="1209973" cy="41901"/>
        </a:xfrm>
        <a:custGeom>
          <a:avLst/>
          <a:gdLst/>
          <a:ahLst/>
          <a:cxnLst/>
          <a:rect l="0" t="0" r="0" b="0"/>
          <a:pathLst>
            <a:path>
              <a:moveTo>
                <a:pt x="0" y="20950"/>
              </a:moveTo>
              <a:lnTo>
                <a:pt x="1209973" y="209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13859207">
        <a:off x="1257691" y="1284777"/>
        <a:ext cx="60498" cy="60498"/>
      </dsp:txXfrm>
    </dsp:sp>
    <dsp:sp modelId="{4D841DC3-3250-4881-A32B-F428CD3CDF2D}">
      <dsp:nvSpPr>
        <dsp:cNvPr id="0" name=""/>
        <dsp:cNvSpPr/>
      </dsp:nvSpPr>
      <dsp:spPr>
        <a:xfrm>
          <a:off x="107058" y="28258"/>
          <a:ext cx="1008113" cy="9027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Российская Федерация</a:t>
          </a:r>
          <a:br>
            <a:rPr lang="ru-RU" sz="1000" kern="1200" dirty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14</a:t>
          </a:r>
          <a:r>
            <a:rPr lang="en-US" sz="1000" kern="1200" dirty="0" smtClean="0">
              <a:solidFill>
                <a:schemeClr val="tx1"/>
              </a:solidFill>
            </a:rPr>
            <a:t>58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kern="1200" dirty="0">
              <a:solidFill>
                <a:schemeClr val="tx1"/>
              </a:solidFill>
            </a:rPr>
            <a:t>ГОСТ</a:t>
          </a:r>
        </a:p>
      </dsp:txBody>
      <dsp:txXfrm>
        <a:off x="107058" y="28258"/>
        <a:ext cx="1008113" cy="902704"/>
      </dsp:txXfrm>
    </dsp:sp>
    <dsp:sp modelId="{A1AC1358-F5CA-4CA6-9244-0B5F0DC569D5}">
      <dsp:nvSpPr>
        <dsp:cNvPr id="0" name=""/>
        <dsp:cNvSpPr/>
      </dsp:nvSpPr>
      <dsp:spPr>
        <a:xfrm rot="16254719">
          <a:off x="1589250" y="1286768"/>
          <a:ext cx="753673" cy="41901"/>
        </a:xfrm>
        <a:custGeom>
          <a:avLst/>
          <a:gdLst/>
          <a:ahLst/>
          <a:cxnLst/>
          <a:rect l="0" t="0" r="0" b="0"/>
          <a:pathLst>
            <a:path>
              <a:moveTo>
                <a:pt x="0" y="20950"/>
              </a:moveTo>
              <a:lnTo>
                <a:pt x="753673" y="209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 rot="16254719">
        <a:off x="1947245" y="1288877"/>
        <a:ext cx="37683" cy="37683"/>
      </dsp:txXfrm>
    </dsp:sp>
    <dsp:sp modelId="{864B7763-EF5B-4429-97AB-488E54EB3A51}">
      <dsp:nvSpPr>
        <dsp:cNvPr id="0" name=""/>
        <dsp:cNvSpPr/>
      </dsp:nvSpPr>
      <dsp:spPr>
        <a:xfrm>
          <a:off x="1422513" y="28262"/>
          <a:ext cx="1113513" cy="9027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Республика Казахстан</a:t>
          </a:r>
          <a:br>
            <a:rPr lang="ru-RU" sz="1000" kern="1200" dirty="0">
              <a:solidFill>
                <a:schemeClr val="tx1"/>
              </a:solidFill>
            </a:rPr>
          </a:br>
          <a:r>
            <a:rPr lang="ru-RU" sz="1000" kern="1200" dirty="0">
              <a:solidFill>
                <a:schemeClr val="tx1"/>
              </a:solidFill>
            </a:rPr>
            <a:t>243 ГОСТ</a:t>
          </a:r>
        </a:p>
      </dsp:txBody>
      <dsp:txXfrm>
        <a:off x="1422513" y="28262"/>
        <a:ext cx="1113513" cy="9027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13CFA-9033-4F3E-BF1E-D481533AC6BE}">
      <dsp:nvSpPr>
        <dsp:cNvPr id="0" name=""/>
        <dsp:cNvSpPr/>
      </dsp:nvSpPr>
      <dsp:spPr>
        <a:xfrm>
          <a:off x="0" y="0"/>
          <a:ext cx="4392488" cy="27453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3249F-9A70-4508-9C78-FD48DBA5E979}">
      <dsp:nvSpPr>
        <dsp:cNvPr id="0" name=""/>
        <dsp:cNvSpPr/>
      </dsp:nvSpPr>
      <dsp:spPr>
        <a:xfrm>
          <a:off x="322638" y="1944694"/>
          <a:ext cx="101027" cy="1010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6BBC2-D665-497E-A9FA-E6DAB2795ACF}">
      <dsp:nvSpPr>
        <dsp:cNvPr id="0" name=""/>
        <dsp:cNvSpPr/>
      </dsp:nvSpPr>
      <dsp:spPr>
        <a:xfrm>
          <a:off x="201107" y="2078677"/>
          <a:ext cx="1575614" cy="80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3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+mn-lt"/>
              <a:cs typeface="Arial" panose="020B0604020202020204" pitchFamily="34" charset="0"/>
            </a:rPr>
            <a:t>10</a:t>
          </a:r>
          <a:r>
            <a:rPr lang="ru-RU" sz="1200" kern="1200" dirty="0">
              <a:latin typeface="+mn-lt"/>
              <a:cs typeface="Arial" panose="020B0604020202020204" pitchFamily="34" charset="0"/>
            </a:rPr>
            <a:t> </a:t>
          </a:r>
          <a:br>
            <a:rPr lang="ru-RU" sz="1200" kern="1200" dirty="0">
              <a:latin typeface="+mn-lt"/>
              <a:cs typeface="Arial" panose="020B0604020202020204" pitchFamily="34" charset="0"/>
            </a:rPr>
          </a:br>
          <a:r>
            <a:rPr lang="ru-RU" sz="1200" b="1" kern="1200" dirty="0">
              <a:latin typeface="+mn-lt"/>
              <a:cs typeface="Arial" panose="020B0604020202020204" pitchFamily="34" charset="0"/>
            </a:rPr>
            <a:t>на основе </a:t>
          </a: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документов</a:t>
          </a:r>
          <a:br>
            <a:rPr lang="ru-RU" sz="1200" b="1" kern="1200" dirty="0" smtClean="0">
              <a:latin typeface="+mn-lt"/>
              <a:cs typeface="Arial" panose="020B0604020202020204" pitchFamily="34" charset="0"/>
            </a:rPr>
          </a:b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ЕЭК </a:t>
          </a:r>
          <a:r>
            <a:rPr lang="ru-RU" sz="1200" b="1" kern="1200" dirty="0">
              <a:latin typeface="+mn-lt"/>
              <a:cs typeface="Arial" panose="020B0604020202020204" pitchFamily="34" charset="0"/>
            </a:rPr>
            <a:t>ООН</a:t>
          </a:r>
        </a:p>
      </dsp:txBody>
      <dsp:txXfrm>
        <a:off x="201107" y="2078677"/>
        <a:ext cx="1575614" cy="806143"/>
      </dsp:txXfrm>
    </dsp:sp>
    <dsp:sp modelId="{9B680BF6-2323-4D1D-80E5-745A5328595B}">
      <dsp:nvSpPr>
        <dsp:cNvPr id="0" name=""/>
        <dsp:cNvSpPr/>
      </dsp:nvSpPr>
      <dsp:spPr>
        <a:xfrm>
          <a:off x="1062869" y="1396698"/>
          <a:ext cx="175699" cy="1756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2C31C-588F-4DF1-B057-9A3F7C7D72C7}">
      <dsp:nvSpPr>
        <dsp:cNvPr id="0" name=""/>
        <dsp:cNvSpPr/>
      </dsp:nvSpPr>
      <dsp:spPr>
        <a:xfrm>
          <a:off x="1267164" y="1449001"/>
          <a:ext cx="1101372" cy="125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0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+mn-lt"/>
            </a:rPr>
            <a:t>175</a:t>
          </a:r>
          <a:r>
            <a:rPr lang="ru-RU" sz="1200" kern="1200" dirty="0">
              <a:latin typeface="+mn-lt"/>
            </a:rPr>
            <a:t> </a:t>
          </a:r>
          <a:br>
            <a:rPr lang="ru-RU" sz="1200" kern="1200" dirty="0">
              <a:latin typeface="+mn-lt"/>
            </a:rPr>
          </a:br>
          <a:r>
            <a:rPr lang="ru-RU" sz="1200" b="1" kern="1200" dirty="0">
              <a:latin typeface="+mn-lt"/>
            </a:rPr>
            <a:t>на основе документов </a:t>
          </a:r>
          <a:r>
            <a:rPr lang="en-US" sz="1200" b="1" kern="1200" dirty="0">
              <a:latin typeface="+mn-lt"/>
            </a:rPr>
            <a:t>EN</a:t>
          </a:r>
          <a:endParaRPr lang="ru-RU" sz="1200" b="1" kern="1200" dirty="0">
            <a:latin typeface="+mn-lt"/>
          </a:endParaRPr>
        </a:p>
      </dsp:txBody>
      <dsp:txXfrm>
        <a:off x="1267164" y="1449001"/>
        <a:ext cx="1101372" cy="1254604"/>
      </dsp:txXfrm>
    </dsp:sp>
    <dsp:sp modelId="{48700445-1736-41D9-A4E1-B02C1791EFEE}">
      <dsp:nvSpPr>
        <dsp:cNvPr id="0" name=""/>
        <dsp:cNvSpPr/>
      </dsp:nvSpPr>
      <dsp:spPr>
        <a:xfrm>
          <a:off x="2027867" y="923608"/>
          <a:ext cx="232801" cy="2328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138B9-86F8-42D3-924D-609A9387ABA9}">
      <dsp:nvSpPr>
        <dsp:cNvPr id="0" name=""/>
        <dsp:cNvSpPr/>
      </dsp:nvSpPr>
      <dsp:spPr>
        <a:xfrm>
          <a:off x="2304260" y="936099"/>
          <a:ext cx="1094417" cy="62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5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+mn-lt"/>
            </a:rPr>
            <a:t>181</a:t>
          </a:r>
          <a:r>
            <a:rPr lang="ru-RU" sz="1200" kern="1200" dirty="0">
              <a:latin typeface="+mn-lt"/>
            </a:rPr>
            <a:t> </a:t>
          </a:r>
          <a:br>
            <a:rPr lang="ru-RU" sz="1200" kern="1200" dirty="0">
              <a:latin typeface="+mn-lt"/>
            </a:rPr>
          </a:br>
          <a:r>
            <a:rPr lang="ru-RU" sz="1200" b="1" kern="1200" dirty="0">
              <a:latin typeface="+mn-lt"/>
            </a:rPr>
            <a:t>на основе документов ИСО</a:t>
          </a:r>
        </a:p>
      </dsp:txBody>
      <dsp:txXfrm>
        <a:off x="2304260" y="936099"/>
        <a:ext cx="1094417" cy="628335"/>
      </dsp:txXfrm>
    </dsp:sp>
    <dsp:sp modelId="{D3220C41-72C7-48F4-B2DB-E2925188D6CB}">
      <dsp:nvSpPr>
        <dsp:cNvPr id="0" name=""/>
        <dsp:cNvSpPr/>
      </dsp:nvSpPr>
      <dsp:spPr>
        <a:xfrm>
          <a:off x="3050582" y="604480"/>
          <a:ext cx="311866" cy="3118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44A-F49C-43F1-BBE4-D2001D4B6D85}">
      <dsp:nvSpPr>
        <dsp:cNvPr id="0" name=""/>
        <dsp:cNvSpPr/>
      </dsp:nvSpPr>
      <dsp:spPr>
        <a:xfrm>
          <a:off x="3269263" y="360049"/>
          <a:ext cx="1123224" cy="62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25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+mn-lt"/>
            </a:rPr>
            <a:t>188 </a:t>
          </a:r>
          <a:r>
            <a:rPr lang="ru-RU" sz="1200" b="0" kern="1200" dirty="0">
              <a:latin typeface="+mn-lt"/>
            </a:rPr>
            <a:t/>
          </a:r>
          <a:br>
            <a:rPr lang="ru-RU" sz="1200" b="0" kern="1200" dirty="0">
              <a:latin typeface="+mn-lt"/>
            </a:rPr>
          </a:br>
          <a:r>
            <a:rPr lang="ru-RU" sz="1200" b="1" kern="1200" dirty="0">
              <a:latin typeface="+mn-lt"/>
            </a:rPr>
            <a:t>на основе документов </a:t>
          </a:r>
          <a:endParaRPr lang="ru-RU" sz="1200" b="1" kern="1200" dirty="0" smtClean="0">
            <a:latin typeface="+mn-lt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МЭК</a:t>
          </a:r>
          <a:endParaRPr lang="ru-RU" sz="1200" b="1" kern="1200" dirty="0">
            <a:latin typeface="+mn-lt"/>
          </a:endParaRPr>
        </a:p>
      </dsp:txBody>
      <dsp:txXfrm>
        <a:off x="3269263" y="360049"/>
        <a:ext cx="1123224" cy="623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C7BE-BD23-49AA-8D4A-D64E02A58EE6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85529-AC9F-4F05-929E-1E2E049476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681B-30A4-4EAD-9C41-EE37E2D02237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DAAB-2CAD-4241-B5AD-82F8F7484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15566"/>
            <a:ext cx="86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Обращение </a:t>
            </a:r>
            <a:endParaRPr lang="ru-RU" sz="3200" dirty="0" smtClean="0"/>
          </a:p>
          <a:p>
            <a:pPr algn="ctr"/>
            <a:r>
              <a:rPr lang="ru-RU" sz="3200" b="1" dirty="0" smtClean="0"/>
              <a:t>с отходами электрического и электронного оборудования на территории ЕАЭС </a:t>
            </a:r>
            <a:endParaRPr lang="ru-RU" sz="32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9912" y="3212198"/>
            <a:ext cx="5364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ea typeface="Batang" pitchFamily="18" charset="-127"/>
                <a:cs typeface="Times New Roman" panose="02020603050405020304" pitchFamily="18" charset="0"/>
              </a:rPr>
              <a:t>Мамырбаев</a:t>
            </a:r>
            <a:r>
              <a:rPr lang="ru-RU" b="1" dirty="0" smtClean="0"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Batang" pitchFamily="18" charset="-127"/>
                <a:cs typeface="Times New Roman" panose="02020603050405020304" pitchFamily="18" charset="0"/>
              </a:rPr>
              <a:t>Канай</a:t>
            </a:r>
            <a:r>
              <a:rPr lang="ru-RU" b="1" dirty="0" smtClean="0"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Batang" pitchFamily="18" charset="-127"/>
                <a:cs typeface="Times New Roman" panose="02020603050405020304" pitchFamily="18" charset="0"/>
              </a:rPr>
              <a:t>Абдыракунович</a:t>
            </a:r>
            <a:endParaRPr lang="ru-RU" b="1" dirty="0" smtClean="0">
              <a:ea typeface="Batang" pitchFamily="18" charset="-127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 smtClean="0">
                <a:ea typeface="Batang" pitchFamily="18" charset="-127"/>
                <a:cs typeface="Times New Roman" panose="02020603050405020304" pitchFamily="18" charset="0"/>
              </a:rPr>
              <a:t>эксперт по техническому регулированию</a:t>
            </a:r>
            <a:endParaRPr lang="ru-RU" i="1" dirty="0">
              <a:ea typeface="Batang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0"/>
            <a:ext cx="5987008" cy="557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НОВЫЕ ТЕХНИЧЕСКИЕ РЕГЛАМЕНТЫ ЕАЭС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1203" y="653286"/>
            <a:ext cx="82977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«Об ограничении применения опасных веществ в изделиях электротехники и радиоэлектроники</a:t>
            </a:r>
            <a:r>
              <a:rPr lang="ru-RU" sz="1200" dirty="0" smtClean="0">
                <a:solidFill>
                  <a:schemeClr val="tx1"/>
                </a:solidFill>
              </a:rPr>
              <a:t>»  (</a:t>
            </a:r>
            <a:r>
              <a:rPr lang="ru-RU" sz="1200" b="1" dirty="0" smtClean="0">
                <a:solidFill>
                  <a:schemeClr val="tx1"/>
                </a:solidFill>
              </a:rPr>
              <a:t>ТР ЕАЭС 037/2016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551" y="915566"/>
            <a:ext cx="3384376" cy="4199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Решение Совета ЕЭК № </a:t>
            </a: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113</a:t>
            </a:r>
            <a:br>
              <a:rPr lang="ru-RU" sz="1200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от </a:t>
            </a:r>
            <a:r>
              <a:rPr lang="en-US" sz="1200" b="1" i="1" dirty="0">
                <a:solidFill>
                  <a:schemeClr val="tx1"/>
                </a:solidFill>
                <a:cs typeface="Arial" charset="0"/>
              </a:rPr>
              <a:t>1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8 октября 2016 года</a:t>
            </a:r>
            <a:endParaRPr lang="ru-RU" sz="1200" b="1" i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5040829">
            <a:off x="8030673" y="291646"/>
            <a:ext cx="360041" cy="1632114"/>
          </a:xfrm>
          <a:prstGeom prst="flowChartProcess">
            <a:avLst/>
          </a:prstGeom>
          <a:solidFill>
            <a:schemeClr val="bg1">
              <a:alpha val="17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С 1 </a:t>
            </a:r>
            <a:r>
              <a:rPr lang="ru-RU" sz="1200" b="1" dirty="0" smtClean="0">
                <a:solidFill>
                  <a:srgbClr val="FF0000"/>
                </a:solidFill>
              </a:rPr>
              <a:t>марта 2018 </a:t>
            </a:r>
            <a:r>
              <a:rPr lang="ru-RU" sz="1200" b="1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445" y="1517382"/>
            <a:ext cx="82977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1200" b="1" dirty="0" smtClean="0"/>
              <a:t> </a:t>
            </a:r>
            <a:r>
              <a:rPr lang="ru-RU" sz="1200" b="1" dirty="0"/>
              <a:t>«О безопасности </a:t>
            </a:r>
            <a:r>
              <a:rPr lang="ru-RU" sz="1200" b="1" dirty="0" smtClean="0"/>
              <a:t>аттракционов» </a:t>
            </a:r>
            <a:r>
              <a:rPr lang="ru-RU" sz="1200" b="1" dirty="0"/>
              <a:t>(ТР ЕАЭС </a:t>
            </a:r>
            <a:r>
              <a:rPr lang="ru-RU" sz="1200" b="1" dirty="0" smtClean="0"/>
              <a:t>038/2016)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179" y="1823901"/>
            <a:ext cx="3384377" cy="4199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Решение Совета ЕЭК № </a:t>
            </a: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114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1200" b="1" i="1" dirty="0">
                <a:solidFill>
                  <a:schemeClr val="tx1"/>
                </a:solidFill>
                <a:cs typeface="Arial" charset="0"/>
              </a:rPr>
            </a:b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от </a:t>
            </a:r>
            <a:r>
              <a:rPr lang="en-US" sz="1200" b="1" i="1" dirty="0">
                <a:solidFill>
                  <a:schemeClr val="tx1"/>
                </a:solidFill>
                <a:cs typeface="Arial" charset="0"/>
              </a:rPr>
              <a:t>1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8 октября 2016 года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6785" y="2453486"/>
            <a:ext cx="82977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1200" b="1" dirty="0" smtClean="0"/>
              <a:t> «О безопасности рыбы и рыбной продукции</a:t>
            </a:r>
            <a:r>
              <a:rPr lang="ru-RU" sz="1200" b="1" dirty="0"/>
              <a:t>» (ТР ЕАЭС </a:t>
            </a:r>
            <a:r>
              <a:rPr lang="ru-RU" sz="1200" b="1" dirty="0" smtClean="0"/>
              <a:t>040/2016)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8213" y="3389590"/>
            <a:ext cx="834443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1200" b="1" dirty="0">
                <a:solidFill>
                  <a:schemeClr val="tx1"/>
                </a:solidFill>
              </a:rPr>
              <a:t>ТР ЕАЭС </a:t>
            </a:r>
            <a:r>
              <a:rPr lang="ru-RU" sz="1200" b="1" dirty="0" smtClean="0">
                <a:solidFill>
                  <a:schemeClr val="tx1"/>
                </a:solidFill>
              </a:rPr>
              <a:t>«О </a:t>
            </a:r>
            <a:r>
              <a:rPr lang="ru-RU" sz="1200" b="1" dirty="0">
                <a:solidFill>
                  <a:schemeClr val="tx1"/>
                </a:solidFill>
              </a:rPr>
              <a:t>требованиях к минеральным удобрениям» (ТР ЕАЭС 039/2016)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6551" y="2766289"/>
            <a:ext cx="3384377" cy="4199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Принят на 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заседании Совета ЕЭК </a:t>
            </a: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1200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1200" b="1" i="1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8 октября 2016 года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6144" y="3694246"/>
            <a:ext cx="3384377" cy="4199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Принят на заседании 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Совета ЕЭК </a:t>
            </a: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1200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30 ноября 2016 года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5293" y="4274190"/>
            <a:ext cx="82977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«О безопасности </a:t>
            </a:r>
            <a:r>
              <a:rPr lang="ru-RU" sz="1200" b="1" dirty="0" smtClean="0">
                <a:solidFill>
                  <a:schemeClr val="tx1"/>
                </a:solidFill>
              </a:rPr>
              <a:t>химической </a:t>
            </a:r>
            <a:r>
              <a:rPr lang="ru-RU" sz="1200" b="1" dirty="0">
                <a:solidFill>
                  <a:schemeClr val="tx1"/>
                </a:solidFill>
              </a:rPr>
              <a:t>продукции»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144" y="4586993"/>
            <a:ext cx="3384377" cy="4199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Принят на заседании </a:t>
            </a:r>
            <a:r>
              <a:rPr lang="ru-RU" sz="1200" b="1" i="1" dirty="0">
                <a:solidFill>
                  <a:schemeClr val="tx1"/>
                </a:solidFill>
                <a:cs typeface="Arial" charset="0"/>
              </a:rPr>
              <a:t>Совета ЕЭК </a:t>
            </a: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1200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ru-RU" sz="1200" b="1" i="1" dirty="0" smtClean="0">
                <a:solidFill>
                  <a:schemeClr val="tx1"/>
                </a:solidFill>
                <a:cs typeface="Arial" charset="0"/>
              </a:rPr>
              <a:t>3 марта 2017 года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 rot="5040829">
            <a:off x="8030675" y="3019169"/>
            <a:ext cx="360041" cy="1632114"/>
          </a:xfrm>
          <a:prstGeom prst="flowChartProcess">
            <a:avLst/>
          </a:prstGeom>
          <a:solidFill>
            <a:schemeClr val="bg1">
              <a:alpha val="17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С </a:t>
            </a:r>
            <a:r>
              <a:rPr lang="ru-RU" sz="1200" b="1" dirty="0" smtClean="0">
                <a:solidFill>
                  <a:srgbClr val="FF0000"/>
                </a:solidFill>
              </a:rPr>
              <a:t>2 июня 2021 </a:t>
            </a:r>
            <a:r>
              <a:rPr lang="ru-RU" sz="1200" b="1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 rot="5040829">
            <a:off x="8030675" y="2091845"/>
            <a:ext cx="360041" cy="1632114"/>
          </a:xfrm>
          <a:prstGeom prst="flowChartProcess">
            <a:avLst/>
          </a:prstGeom>
          <a:solidFill>
            <a:schemeClr val="bg1">
              <a:alpha val="17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С 1 </a:t>
            </a:r>
            <a:r>
              <a:rPr lang="ru-RU" sz="1200" b="1" dirty="0" smtClean="0">
                <a:solidFill>
                  <a:srgbClr val="FF0000"/>
                </a:solidFill>
              </a:rPr>
              <a:t>сентября 2017 </a:t>
            </a:r>
            <a:r>
              <a:rPr lang="ru-RU" sz="1200" b="1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22" name="Блок-схема: процесс 21"/>
          <p:cNvSpPr/>
          <p:nvPr/>
        </p:nvSpPr>
        <p:spPr>
          <a:xfrm rot="5040829">
            <a:off x="8030674" y="1155741"/>
            <a:ext cx="360041" cy="1632114"/>
          </a:xfrm>
          <a:prstGeom prst="flowChartProcess">
            <a:avLst/>
          </a:prstGeom>
          <a:solidFill>
            <a:schemeClr val="bg1">
              <a:alpha val="17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С </a:t>
            </a:r>
            <a:r>
              <a:rPr lang="ru-RU" sz="1200" b="1" dirty="0" smtClean="0">
                <a:solidFill>
                  <a:srgbClr val="FF0000"/>
                </a:solidFill>
              </a:rPr>
              <a:t>18 апреля 2018 </a:t>
            </a:r>
            <a:r>
              <a:rPr lang="ru-RU" sz="1200" b="1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 rot="5040829">
            <a:off x="8030674" y="3892045"/>
            <a:ext cx="360041" cy="1632114"/>
          </a:xfrm>
          <a:prstGeom prst="flowChartProcess">
            <a:avLst/>
          </a:prstGeom>
          <a:solidFill>
            <a:schemeClr val="bg1">
              <a:alpha val="17000"/>
            </a:schemeClr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С </a:t>
            </a:r>
            <a:r>
              <a:rPr lang="ru-RU" sz="1200" b="1" dirty="0" smtClean="0">
                <a:solidFill>
                  <a:srgbClr val="FF0000"/>
                </a:solidFill>
              </a:rPr>
              <a:t>2 июня 2021 </a:t>
            </a:r>
            <a:r>
              <a:rPr lang="ru-RU" sz="1200" b="1" dirty="0">
                <a:solidFill>
                  <a:srgbClr val="FF0000"/>
                </a:solidFill>
              </a:rPr>
              <a:t>года</a:t>
            </a:r>
          </a:p>
        </p:txBody>
      </p:sp>
      <p:pic>
        <p:nvPicPr>
          <p:cNvPr id="19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04856" cy="84355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</a:rPr>
              <a:t>ТР ЕАЭС «Об ограничении применения опасных веществ в изделиях электротехники и радиоэлектроники» (ТР ЕАЭС 037/2016);</a:t>
            </a:r>
            <a:endParaRPr lang="ru-RU" sz="1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3895081"/>
          </a:xfrm>
        </p:spPr>
        <p:txBody>
          <a:bodyPr>
            <a:normAutofit/>
          </a:bodyPr>
          <a:lstStyle/>
          <a:p>
            <a:pPr marL="177800" indent="-177800">
              <a:buFontTx/>
              <a:buChar char="-"/>
            </a:pPr>
            <a:r>
              <a:rPr lang="ru-RU" sz="1600" dirty="0" smtClean="0"/>
              <a:t>Принят Решением Совета ЕЭК от 18.10.2016 г. № 113</a:t>
            </a:r>
            <a:r>
              <a:rPr lang="ru-RU" sz="1600" b="1" dirty="0" smtClean="0"/>
              <a:t>;</a:t>
            </a:r>
            <a:r>
              <a:rPr lang="ru-RU" sz="1600" dirty="0" smtClean="0"/>
              <a:t> </a:t>
            </a:r>
          </a:p>
          <a:p>
            <a:pPr marL="177800" indent="-177800">
              <a:buFontTx/>
              <a:buChar char="-"/>
            </a:pPr>
            <a:r>
              <a:rPr lang="ru-RU" sz="1600" dirty="0" smtClean="0"/>
              <a:t>Разработчиком технического регламента является Республики Беларусь;</a:t>
            </a:r>
            <a:endParaRPr lang="ru-RU" sz="1600" b="1" dirty="0" smtClean="0"/>
          </a:p>
          <a:p>
            <a:pPr marL="177800" indent="-177800">
              <a:buFontTx/>
              <a:buChar char="-"/>
            </a:pPr>
            <a:r>
              <a:rPr lang="ru-RU" sz="1600" dirty="0" smtClean="0"/>
              <a:t>Вступает в силу с 1 марта 2018 года, переходный период установлен до 1 марта 2020 г.</a:t>
            </a:r>
          </a:p>
          <a:p>
            <a:pPr marL="177800" indent="-177800">
              <a:buFontTx/>
              <a:buChar char="-"/>
            </a:pPr>
            <a:r>
              <a:rPr lang="ru-RU" sz="1600" dirty="0" smtClean="0"/>
              <a:t>Ответственный госорган за внедрение и применение технического регламента в КР – </a:t>
            </a:r>
            <a:r>
              <a:rPr lang="ru-RU" sz="1600" b="1" dirty="0" smtClean="0"/>
              <a:t>ГКПЭН;</a:t>
            </a:r>
          </a:p>
          <a:p>
            <a:pPr marL="177800" indent="-177800">
              <a:buFontTx/>
              <a:buChar char="-"/>
            </a:pPr>
            <a:r>
              <a:rPr lang="ru-RU" sz="1600" dirty="0" smtClean="0"/>
              <a:t>Устанавливает обязательные для применения и исполнения требования к объектам технического регулирования указанных в приложении №1</a:t>
            </a:r>
            <a:r>
              <a:rPr lang="en-US" sz="1600" dirty="0" smtClean="0"/>
              <a:t>  </a:t>
            </a:r>
            <a:r>
              <a:rPr lang="ru-RU" sz="1600" dirty="0" smtClean="0"/>
              <a:t>к ТР ЕАЭС 037/2016;</a:t>
            </a:r>
            <a:endParaRPr lang="ru-RU" sz="1600" b="1" dirty="0" smtClean="0"/>
          </a:p>
          <a:p>
            <a:pPr marL="177800" indent="-177800">
              <a:buNone/>
            </a:pPr>
            <a:r>
              <a:rPr lang="ru-RU" sz="1600" dirty="0" smtClean="0"/>
              <a:t>  «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изделие электротехники и радиоэлектроники должно быть разработано и изготовлено таким образом, чтобы в его составе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не содержалось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свинца, ртути, кадмия, шестивалентного хрома, 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полибромированных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 дифенилов и 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полибромированных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дифенилэфиров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».  А в однородных материалах, используемых при изготовлении техники, концентрация этих веществ «в весовых процентах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не должна превышать 0,1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а шестивалентного хрома -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0, 01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»;</a:t>
            </a:r>
          </a:p>
          <a:p>
            <a:pPr marL="177800" indent="-177800">
              <a:buFontTx/>
              <a:buChar char="-"/>
            </a:pPr>
            <a:r>
              <a:rPr lang="ru-RU" sz="1600" b="1" dirty="0" smtClean="0"/>
              <a:t>Формы оценки соответствия: </a:t>
            </a:r>
            <a:r>
              <a:rPr lang="ru-RU" sz="1600" dirty="0" smtClean="0"/>
              <a:t>подтверждения соответствия в форме декларирования соответствия и сертификации.</a:t>
            </a:r>
            <a:endParaRPr lang="ru-RU" sz="1600" b="1" dirty="0"/>
          </a:p>
        </p:txBody>
      </p:sp>
      <p:pic>
        <p:nvPicPr>
          <p:cNvPr id="4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779662"/>
            <a:ext cx="7308304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Практика обращения с ЭЭО в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странах ЕАЭС: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Беларусь, Россия и Казахстан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123478"/>
            <a:ext cx="52565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endParaRPr lang="en-US" sz="2400" b="1" dirty="0" smtClean="0"/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/>
              <a:t>Обращение с отходами ЭЭО</a:t>
            </a:r>
            <a:endParaRPr lang="en-US" sz="2400" b="1" dirty="0" smtClean="0"/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/>
              <a:t> в Республике Беларусь регулируется: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836712"/>
            <a:ext cx="8784976" cy="403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Законом РБ «Об обращении отходами»;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Указом Президента РБ от 1 августа 2012 года №313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Постановлениями Правительства: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от 17.02.2012 № 156 «Об утверждении единого перечня административных процедур, осуществляемых государственными органами и иными организациями в отношении юридических лиц и индивидуальных предпринимателей»;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от 11 июля 2012 г. № 313 «О мерах по реализации Указа Президента Республики Беларусь»;</a:t>
            </a:r>
          </a:p>
          <a:p>
            <a:pPr marL="82550" marR="0" lvl="0" indent="-825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/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от 02.12.2014 № 1124 «Положение о порядке сбора от физических лиц организациями, осуществляющими розничную торговлю, товаров, утративших потребительские свойства, и отходов упаковки в местах их реализации (ремонта, технического обслуживания)»;</a:t>
            </a:r>
          </a:p>
          <a:p>
            <a:pPr marL="8255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от 02.12.2014 № 1124 «Перечень товаров, утративших потребительские свойства, и отходов упаковки, сбор от физических лиц которых должны обеспечивать организации, осуществляющие розничную торговлю». </a:t>
            </a:r>
          </a:p>
          <a:p>
            <a:pPr marL="8255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Около 300 (трехсот) организаций занимаются сбором вторичных материальных ресурсов и действует 4 предприятия по переработке отходами ЭЭО</a:t>
            </a:r>
            <a:r>
              <a:rPr lang="ru-RU" sz="1600" dirty="0" smtClean="0"/>
              <a:t>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"/>
            <a:ext cx="5112568" cy="843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/>
              <a:t>Обращение с отходами ЭЭО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 в Республике Беларусь регулируется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71550"/>
            <a:ext cx="8435280" cy="4176464"/>
          </a:xfrm>
        </p:spPr>
        <p:txBody>
          <a:bodyPr>
            <a:noAutofit/>
          </a:bodyPr>
          <a:lstStyle/>
          <a:p>
            <a:pPr marL="88900" indent="-88900">
              <a:buNone/>
            </a:pPr>
            <a:r>
              <a:rPr lang="ru-RU" sz="1600" dirty="0" smtClean="0"/>
              <a:t>Указ</a:t>
            </a:r>
            <a:r>
              <a:rPr lang="ru-RU" sz="1600" dirty="0" smtClean="0"/>
              <a:t>ом</a:t>
            </a:r>
            <a:r>
              <a:rPr lang="ru-RU" sz="1600" dirty="0" smtClean="0"/>
              <a:t> </a:t>
            </a:r>
            <a:r>
              <a:rPr lang="ru-RU" sz="1600" dirty="0" smtClean="0"/>
              <a:t>Президента РБ  в целях координации и контроля деятельности в сфере обращения с отходами потребления в системе Министерства жилищного коммунального хозяйства </a:t>
            </a:r>
            <a:r>
              <a:rPr lang="ru-RU" sz="1600" dirty="0" smtClean="0"/>
              <a:t>РБ </a:t>
            </a:r>
            <a:r>
              <a:rPr lang="ru-RU" sz="1600" i="1" dirty="0" smtClean="0"/>
              <a:t>создана </a:t>
            </a:r>
            <a:r>
              <a:rPr lang="ru-RU" sz="1600" i="1" dirty="0" smtClean="0"/>
              <a:t>государственная некоммерческая специализированная организация по обращению со вторичными материальными ресурсами</a:t>
            </a:r>
            <a:r>
              <a:rPr lang="ru-RU" sz="1600" dirty="0" smtClean="0"/>
              <a:t> </a:t>
            </a:r>
            <a:r>
              <a:rPr lang="ru-RU" sz="1600" dirty="0" smtClean="0"/>
              <a:t>– </a:t>
            </a:r>
            <a:r>
              <a:rPr lang="ru-RU" sz="1600" b="1" dirty="0" err="1" smtClean="0"/>
              <a:t>Оператор</a:t>
            </a:r>
            <a:r>
              <a:rPr lang="ru-RU" sz="1600" dirty="0" err="1" smtClean="0"/>
              <a:t>,</a:t>
            </a:r>
            <a:r>
              <a:rPr lang="ru-RU" sz="1600" dirty="0" err="1" smtClean="0"/>
              <a:t>к</a:t>
            </a:r>
            <a:r>
              <a:rPr lang="ru-RU" sz="1600" dirty="0" err="1" smtClean="0"/>
              <a:t>оторый</a:t>
            </a:r>
            <a:r>
              <a:rPr lang="ru-RU" sz="1600" dirty="0" smtClean="0"/>
              <a:t> </a:t>
            </a:r>
            <a:r>
              <a:rPr lang="ru-RU" sz="1600" dirty="0" smtClean="0"/>
              <a:t>осуществляет координацию деятельности по сбору вторичных материальных ресурсов, </a:t>
            </a:r>
            <a:r>
              <a:rPr lang="ru-RU" sz="1600" dirty="0" smtClean="0"/>
              <a:t>и их </a:t>
            </a:r>
            <a:r>
              <a:rPr lang="ru-RU" sz="1600" dirty="0" smtClean="0"/>
              <a:t>обезвреживанию и/или </a:t>
            </a:r>
            <a:r>
              <a:rPr lang="ru-RU" sz="1600" dirty="0" smtClean="0"/>
              <a:t>использованию, аккумулированием </a:t>
            </a:r>
            <a:r>
              <a:rPr lang="ru-RU" sz="1600" dirty="0" smtClean="0"/>
              <a:t>финансовых средств, уплачиваемых производителями и поставщиками, и последующим их направлением на реализацию государственных программ, организационно-техническую и информационную поддержку системы сбора и переработки и иные мероприятия в области использования вторичных материальных ресурсов. </a:t>
            </a:r>
          </a:p>
          <a:p>
            <a:pPr marL="85725" indent="-85725" algn="just">
              <a:buNone/>
            </a:pPr>
            <a:r>
              <a:rPr lang="ru-RU" sz="1600" dirty="0" smtClean="0"/>
              <a:t>Указ возлагает обязанность по обеспечению сбора, обезвреживания и (или) </a:t>
            </a:r>
            <a:r>
              <a:rPr lang="ru-RU" sz="1600" dirty="0" smtClean="0"/>
              <a:t>использования отходов </a:t>
            </a:r>
            <a:r>
              <a:rPr lang="ru-RU" sz="1600" dirty="0" smtClean="0"/>
              <a:t>товаров и отходов упаковки на юридических лиц и индивидуальных предпринимателей, осуществляющих: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производство товаров, указанных в перечне приложения к Указу;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ввоз товаров, указанных в перечне приложения к Указу;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0"/>
            <a:ext cx="482453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Практика </a:t>
            </a:r>
            <a:r>
              <a:rPr lang="ru-RU" sz="2400" b="1" dirty="0">
                <a:latin typeface="+mj-lt"/>
                <a:ea typeface="+mj-ea"/>
                <a:cs typeface="+mj-cs"/>
              </a:rPr>
              <a:t>обращения </a:t>
            </a:r>
            <a:r>
              <a:rPr lang="ru-RU" sz="2400" b="1" dirty="0" smtClean="0"/>
              <a:t>с отходами ЭЭО в России регулируется: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71550"/>
            <a:ext cx="8892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Федеральным законом от 24 июня 1998 года N 89-ФЗ «Об отходах производства и потребления»; и Постановлениями Правительства РФ:</a:t>
            </a:r>
          </a:p>
          <a:p>
            <a:r>
              <a:rPr lang="ru-RU" sz="1600" dirty="0" smtClean="0"/>
              <a:t> - от 08.12.2015 №1342 «Об утверждении Правил представления производителями и импортерами товаров, подлежащих утилизации после утраты ими потребительских свойств, отчетности о выполнении нормативов утилизации отходов от использования таких товаров», от 30.12.2015 №1520 «О единой государственной информационной системе учета отходов от использования товаров» (вместе с "Правилами создания, эксплуатации и модернизации единой государственной информационной системы учета отходов от использования товаров"), </a:t>
            </a:r>
          </a:p>
          <a:p>
            <a:r>
              <a:rPr lang="ru-RU" sz="1600" dirty="0" smtClean="0"/>
              <a:t>- от 09.04.2016 №284 «Об установлении ставок экологического сбора по каждой группе товаров, подлежащих утилизации после утраты ими потребительских свойств, уплачиваемого производителями, импортерами товаров, которые не обеспечивают самостоятельную утилизацию отходов от использования товаров».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616624" cy="42155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Обращение с отходами ЭЭО в Республике Беларусь</a:t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7534"/>
            <a:ext cx="8640960" cy="396708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300" dirty="0" smtClean="0"/>
              <a:t>Обращение с отходами ЭЭО в Республике Беларусь регулируется: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300" dirty="0" smtClean="0"/>
              <a:t>Законом РБ «Об обращении отходами»;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300" dirty="0" smtClean="0"/>
              <a:t>Указа Президента РБ от 1 августа 2012 года №313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300" dirty="0" smtClean="0"/>
              <a:t>и постановлениями Правительства: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300" dirty="0" smtClean="0"/>
              <a:t> от 17.02.2012 № 156 «Об утверждении единого перечня административных процедур, осуществляемых государственными органами и иными организациями в отношении юридических лиц и индивидуальных предпринимателей»;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300" dirty="0" smtClean="0"/>
              <a:t> от 11 июля 2012 г. № 313 «О мерах по реализации Указа Президента Республики Беларусь»;</a:t>
            </a:r>
          </a:p>
          <a:p>
            <a:pPr marL="82550" indent="-82550">
              <a:buNone/>
            </a:pPr>
            <a:r>
              <a:rPr lang="ru-RU" sz="2300" dirty="0" smtClean="0"/>
              <a:t>- от 02.12.2014 № 1124 «Положение о порядке сбора от физических лиц организациями, осуществляющими розничную торговлю, товаров, утративших потребительские свойства, и отходов упаковки в местах их реализации (ремонта, технического обслуживания)»;</a:t>
            </a:r>
          </a:p>
          <a:p>
            <a:pPr marL="82550" indent="0">
              <a:buNone/>
            </a:pPr>
            <a:r>
              <a:rPr lang="ru-RU" sz="2300" dirty="0" smtClean="0"/>
              <a:t>- от 02.12.2014 № 1124 «Перечень товаров, утративших потребительские свойства, и отходов упаковки, сбор от физических лиц которых должны обеспечивать организации, осуществляющие розничную торговлю». </a:t>
            </a:r>
          </a:p>
          <a:p>
            <a:pPr marL="82550" indent="0">
              <a:buNone/>
            </a:pPr>
            <a:r>
              <a:rPr lang="en-US" sz="2300" dirty="0" smtClean="0"/>
              <a:t>      </a:t>
            </a:r>
            <a:r>
              <a:rPr lang="ru-RU" sz="2300" dirty="0" smtClean="0"/>
              <a:t>Около 300 (трехсот) организаций занимаются сбором вторичных материальных ресурсов и действует 4 предприятия по переработке отходами ЭЭО </a:t>
            </a:r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"/>
            <a:ext cx="5400600" cy="8435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Практика обращения с отходами ЭЭО </a:t>
            </a:r>
            <a:br>
              <a:rPr lang="ru-RU" sz="2700" b="1" dirty="0" smtClean="0"/>
            </a:br>
            <a:r>
              <a:rPr lang="ru-RU" sz="2700" b="1" dirty="0" smtClean="0"/>
              <a:t>в России регулируется: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15566"/>
            <a:ext cx="7931224" cy="36790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Распоряжениями Правительства РФ:</a:t>
            </a:r>
          </a:p>
          <a:p>
            <a:pPr>
              <a:buNone/>
            </a:pPr>
            <a:r>
              <a:rPr lang="ru-RU" sz="2700" dirty="0" smtClean="0"/>
              <a:t> - от 04.12.2015 №2491-р «Об утверждении нормативов утилизации отходов от использования товаров», </a:t>
            </a:r>
          </a:p>
          <a:p>
            <a:pPr>
              <a:buNone/>
            </a:pPr>
            <a:r>
              <a:rPr lang="ru-RU" sz="2700" dirty="0" smtClean="0"/>
              <a:t>- от 24.09.2015  №1886-р «Об утверждении перечня готовых товаров, включая упаковку, подлежащих утилизации после утраты ими потребительских свойств»,</a:t>
            </a:r>
          </a:p>
          <a:p>
            <a:pPr>
              <a:buNone/>
            </a:pPr>
            <a:r>
              <a:rPr lang="ru-RU" sz="2700" dirty="0" smtClean="0"/>
              <a:t>- приказ </a:t>
            </a:r>
            <a:r>
              <a:rPr lang="ru-RU" sz="2700" dirty="0" err="1" smtClean="0"/>
              <a:t>Росприроднадзора</a:t>
            </a:r>
            <a:r>
              <a:rPr lang="ru-RU" sz="2700" dirty="0" smtClean="0"/>
              <a:t> от 22.08.2016 №488 «Об утверждении формы расчета суммы экологического сбора» (Зарегистрировано в Минюсте России 10.10.2016 №43974).</a:t>
            </a:r>
          </a:p>
          <a:p>
            <a:pPr marL="0" indent="0" algn="just">
              <a:buNone/>
            </a:pPr>
            <a:r>
              <a:rPr lang="ru-RU" sz="2700" dirty="0" smtClean="0"/>
              <a:t>В настоящее время поэтапно внедряется система сбора и утилизации ртутьсодержащих отходов. Важным моментом в данной инициативе является активное участие бизнес сектора и совершенствование нормативной правовой базы. эти предпосылки и мероприятия, нацеленные на сокращение выбросов ртути в окружающую среду и утилизацию ртутьсодержащих отходов, являются значительными шагами в сторону выполнения </a:t>
            </a:r>
            <a:r>
              <a:rPr lang="ru-RU" sz="2700" dirty="0" err="1" smtClean="0"/>
              <a:t>Базельская</a:t>
            </a:r>
            <a:r>
              <a:rPr lang="ru-RU" sz="2700" dirty="0" smtClean="0"/>
              <a:t> конвенция и конвенция </a:t>
            </a:r>
            <a:r>
              <a:rPr lang="ru-RU" sz="2700" dirty="0" err="1" smtClean="0"/>
              <a:t>Минамата</a:t>
            </a:r>
            <a:r>
              <a:rPr lang="ru-RU" sz="2700" dirty="0" smtClean="0"/>
              <a:t>.</a:t>
            </a:r>
          </a:p>
          <a:p>
            <a:pPr marL="0" indent="0" algn="just">
              <a:buNone/>
            </a:pPr>
            <a:r>
              <a:rPr lang="en-US" sz="2700" dirty="0" smtClean="0"/>
              <a:t>   </a:t>
            </a:r>
            <a:r>
              <a:rPr lang="ru-RU" sz="2700" dirty="0" smtClean="0"/>
              <a:t>Для предотвращение и устранение загрязнений ртутью и любыми другими видами загрязнения, а также обеспечение экологической безопасности существует некоммерческое партнерство в области утилизации и переработки ртутьсодержащих отходов под названием "Ассоциация предприятий по обращению с ртутьсодержащими и другими опасными отходами» (АРСО).</a:t>
            </a:r>
          </a:p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"/>
            <a:ext cx="5400600" cy="8435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Практика обращения с отходами ЭЭО </a:t>
            </a:r>
            <a:br>
              <a:rPr lang="ru-RU" sz="2700" b="1" dirty="0" smtClean="0"/>
            </a:br>
            <a:r>
              <a:rPr lang="ru-RU" sz="2700" b="1" dirty="0" smtClean="0"/>
              <a:t>в России регулируется: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15566"/>
            <a:ext cx="7931224" cy="36790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Распоряжениями Правительства РФ:</a:t>
            </a:r>
          </a:p>
          <a:p>
            <a:pPr>
              <a:buNone/>
            </a:pPr>
            <a:r>
              <a:rPr lang="ru-RU" sz="2700" dirty="0" smtClean="0"/>
              <a:t> - от 04.12.2015 №2491-р «Об утверждении нормативов утилизации отходов от использования товаров», </a:t>
            </a:r>
          </a:p>
          <a:p>
            <a:pPr>
              <a:buNone/>
            </a:pPr>
            <a:r>
              <a:rPr lang="ru-RU" sz="2700" dirty="0" smtClean="0"/>
              <a:t>- от 24.09.2015  №1886-р «Об утверждении перечня готовых товаров, включая упаковку, подлежащих утилизации после утраты ими потребительских свойств»,</a:t>
            </a:r>
          </a:p>
          <a:p>
            <a:pPr>
              <a:buNone/>
            </a:pPr>
            <a:r>
              <a:rPr lang="ru-RU" sz="2700" dirty="0" smtClean="0"/>
              <a:t>- приказ </a:t>
            </a:r>
            <a:r>
              <a:rPr lang="ru-RU" sz="2700" dirty="0" err="1" smtClean="0"/>
              <a:t>Росприроднадзора</a:t>
            </a:r>
            <a:r>
              <a:rPr lang="ru-RU" sz="2700" dirty="0" smtClean="0"/>
              <a:t> от 22.08.2016 №488 «Об утверждении формы расчета суммы экологического сбора» (Зарегистрировано в Минюсте России 10.10.2016 №43974).</a:t>
            </a:r>
          </a:p>
          <a:p>
            <a:pPr marL="0" indent="0" algn="just">
              <a:buNone/>
            </a:pPr>
            <a:r>
              <a:rPr lang="ru-RU" sz="2700" dirty="0" smtClean="0"/>
              <a:t>В настоящее время поэтапно внедряется система сбора и утилизации ртутьсодержащих отходов. Важным моментом в данной инициативе является активное участие бизнес сектора и совершенствование нормативной правовой базы. эти предпосылки и мероприятия, нацеленные на сокращение выбросов ртути в окружающую среду и утилизацию ртутьсодержащих отходов, являются значительными шагами в сторону выполнения </a:t>
            </a:r>
            <a:r>
              <a:rPr lang="ru-RU" sz="2700" dirty="0" err="1" smtClean="0"/>
              <a:t>Базельская</a:t>
            </a:r>
            <a:r>
              <a:rPr lang="ru-RU" sz="2700" dirty="0" smtClean="0"/>
              <a:t> конвенция и конвенция </a:t>
            </a:r>
            <a:r>
              <a:rPr lang="ru-RU" sz="2700" dirty="0" err="1" smtClean="0"/>
              <a:t>Минамата</a:t>
            </a:r>
            <a:r>
              <a:rPr lang="ru-RU" sz="2700" dirty="0" smtClean="0"/>
              <a:t>.</a:t>
            </a:r>
          </a:p>
          <a:p>
            <a:pPr marL="0" indent="0" algn="just">
              <a:buNone/>
            </a:pPr>
            <a:r>
              <a:rPr lang="en-US" sz="2700" dirty="0" smtClean="0"/>
              <a:t>   </a:t>
            </a:r>
            <a:r>
              <a:rPr lang="ru-RU" sz="2700" dirty="0" smtClean="0"/>
              <a:t>Для предотвращение и устранение загрязнений ртутью и любыми другими видами загрязнения, а также обеспечение экологической безопасности существует некоммерческое партнерство в области утилизации и переработки ртутьсодержащих отходов под названием "Ассоциация предприятий по обращению с ртутьсодержащими и другими опасными отходами» (АРСО).</a:t>
            </a:r>
          </a:p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"/>
            <a:ext cx="5400600" cy="8435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Практика обращения с отходами ЭЭО </a:t>
            </a:r>
            <a:br>
              <a:rPr lang="ru-RU" sz="2700" b="1" dirty="0" smtClean="0"/>
            </a:br>
            <a:r>
              <a:rPr lang="ru-RU" sz="2700" b="1" dirty="0" smtClean="0"/>
              <a:t>в России регулируется: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15566"/>
            <a:ext cx="7931224" cy="36790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Распоряжениями Правительства РФ:</a:t>
            </a:r>
          </a:p>
          <a:p>
            <a:pPr>
              <a:buNone/>
            </a:pPr>
            <a:r>
              <a:rPr lang="ru-RU" sz="2700" dirty="0" smtClean="0"/>
              <a:t> - от 04.12.2015 №2491-р «Об утверждении нормативов утилизации отходов от использования товаров», </a:t>
            </a:r>
          </a:p>
          <a:p>
            <a:pPr>
              <a:buNone/>
            </a:pPr>
            <a:r>
              <a:rPr lang="ru-RU" sz="2700" dirty="0" smtClean="0"/>
              <a:t>- от 24.09.2015  №1886-р «Об утверждении перечня готовых товаров, включая упаковку, подлежащих утилизации после утраты ими потребительских свойств»,</a:t>
            </a:r>
          </a:p>
          <a:p>
            <a:pPr>
              <a:buNone/>
            </a:pPr>
            <a:r>
              <a:rPr lang="ru-RU" sz="2700" dirty="0" smtClean="0"/>
              <a:t>- приказ </a:t>
            </a:r>
            <a:r>
              <a:rPr lang="ru-RU" sz="2700" dirty="0" err="1" smtClean="0"/>
              <a:t>Росприроднадзора</a:t>
            </a:r>
            <a:r>
              <a:rPr lang="ru-RU" sz="2700" dirty="0" smtClean="0"/>
              <a:t> от 22.08.2016 №488 «Об утверждении формы расчета суммы экологического сбора» (Зарегистрировано в Минюсте России 10.10.2016 №43974).</a:t>
            </a:r>
          </a:p>
          <a:p>
            <a:pPr marL="0" indent="0" algn="just">
              <a:buNone/>
            </a:pPr>
            <a:r>
              <a:rPr lang="ru-RU" sz="2700" dirty="0" smtClean="0"/>
              <a:t>В настоящее время поэтапно внедряется система сбора и утилизации ртутьсодержащих отходов. Важным моментом в данной инициативе является активное участие бизнес сектора и совершенствование нормативной правовой базы. эти предпосылки и мероприятия, нацеленные на сокращение выбросов ртути в окружающую среду и утилизацию ртутьсодержащих отходов, являются значительными шагами в сторону выполнения </a:t>
            </a:r>
            <a:r>
              <a:rPr lang="ru-RU" sz="2700" dirty="0" err="1" smtClean="0"/>
              <a:t>Базельская</a:t>
            </a:r>
            <a:r>
              <a:rPr lang="ru-RU" sz="2700" dirty="0" smtClean="0"/>
              <a:t> конвенция и конвенция </a:t>
            </a:r>
            <a:r>
              <a:rPr lang="ru-RU" sz="2700" dirty="0" err="1" smtClean="0"/>
              <a:t>Минамата</a:t>
            </a:r>
            <a:r>
              <a:rPr lang="ru-RU" sz="2700" dirty="0" smtClean="0"/>
              <a:t>.</a:t>
            </a:r>
          </a:p>
          <a:p>
            <a:pPr marL="0" indent="0" algn="just">
              <a:buNone/>
            </a:pPr>
            <a:r>
              <a:rPr lang="en-US" sz="2700" dirty="0" smtClean="0"/>
              <a:t>   </a:t>
            </a:r>
            <a:r>
              <a:rPr lang="ru-RU" sz="2700" dirty="0" smtClean="0"/>
              <a:t>Для предотвращение и устранение загрязнений ртутью и любыми другими видами загрязнения, а также обеспечение экологической безопасности существует некоммерческое партнерство в области утилизации и переработки ртутьсодержащих отходов под названием "Ассоциация предприятий по обращению с ртутьсодержащими и другими опасными отходами» (АРСО).</a:t>
            </a:r>
          </a:p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20272" y="1348892"/>
            <a:ext cx="2123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ru-RU" sz="1200" b="1" i="1" dirty="0">
                <a:cs typeface="Arial" panose="020B0604020202020204" pitchFamily="34" charset="0"/>
              </a:rPr>
              <a:t> </a:t>
            </a:r>
            <a:r>
              <a:rPr lang="ru-RU" sz="1100" b="1" i="1" dirty="0">
                <a:cs typeface="Arial" panose="020B0604020202020204" pitchFamily="34" charset="0"/>
              </a:rPr>
              <a:t>Евразийское </a:t>
            </a:r>
            <a:r>
              <a:rPr lang="ru-RU" sz="1100" b="1" i="1" dirty="0" smtClean="0">
                <a:cs typeface="Arial" panose="020B0604020202020204" pitchFamily="34" charset="0"/>
              </a:rPr>
              <a:t>соответствие  </a:t>
            </a:r>
          </a:p>
          <a:p>
            <a:pPr algn="ctr" defTabSz="914400"/>
            <a:r>
              <a:rPr lang="ru-RU" sz="1100" b="1" i="1" dirty="0" smtClean="0">
                <a:cs typeface="Arial" panose="020B0604020202020204" pitchFamily="34" charset="0"/>
              </a:rPr>
              <a:t>(</a:t>
            </a:r>
            <a:r>
              <a:rPr lang="ru-RU" sz="1100" b="1" i="1" dirty="0">
                <a:cs typeface="Arial" panose="020B0604020202020204" pitchFamily="34" charset="0"/>
              </a:rPr>
              <a:t>Eurasian Conformity)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48064" y="1995686"/>
            <a:ext cx="3672408" cy="523220"/>
          </a:xfrm>
          <a:prstGeom prst="rect">
            <a:avLst/>
          </a:prstGeom>
          <a:noFill/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 defTabSz="914400"/>
            <a:r>
              <a:rPr lang="ru-RU" sz="1400" dirty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66</a:t>
            </a:r>
            <a:r>
              <a:rPr lang="ru-RU" sz="140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объектов – </a:t>
            </a:r>
            <a:r>
              <a:rPr lang="ru-RU" sz="1400" dirty="0" smtClean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70%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обращаемой на рынке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продукции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53052" y="2533422"/>
            <a:ext cx="3667420" cy="95410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 defTabSz="914400"/>
            <a:r>
              <a:rPr lang="en-US" sz="1400" dirty="0" smtClean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1400" dirty="0" smtClean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ТР ТС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принят</a:t>
            </a:r>
            <a:endParaRPr lang="ru-RU" sz="1400" dirty="0" smtClean="0">
              <a:solidFill>
                <a:srgbClr val="7E0E19"/>
              </a:solidFill>
              <a:latin typeface="+mn-lt"/>
              <a:cs typeface="Arial" panose="020B0604020202020204" pitchFamily="34" charset="0"/>
            </a:endParaRPr>
          </a:p>
          <a:p>
            <a:pPr algn="ctr" defTabSz="914400"/>
            <a:r>
              <a:rPr lang="ru-RU" sz="1400" dirty="0" smtClean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35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ТР ТС вступили </a:t>
            </a:r>
            <a:r>
              <a:rPr lang="ru-RU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силу</a:t>
            </a:r>
          </a:p>
          <a:p>
            <a:pPr algn="ctr" defTabSz="914400"/>
            <a:r>
              <a:rPr lang="ru-RU" sz="1400" dirty="0" smtClean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19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проектов ТР ЕАЭС в разработке</a:t>
            </a:r>
          </a:p>
          <a:p>
            <a:pPr algn="ctr" defTabSz="914400"/>
            <a:r>
              <a:rPr lang="ru-RU" sz="1400" dirty="0" smtClean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28</a:t>
            </a:r>
            <a:r>
              <a:rPr lang="ru-RU" sz="140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изменений в ТР ТС в разработке</a:t>
            </a:r>
            <a:endParaRPr lang="ru-RU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8064" y="3991585"/>
            <a:ext cx="3672409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defPPr>
              <a:defRPr lang="ru-RU"/>
            </a:defPPr>
            <a:lvl1pPr algn="ctr" defTabSz="914400">
              <a:defRPr sz="14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i="0" dirty="0">
                <a:solidFill>
                  <a:srgbClr val="002060"/>
                </a:solidFill>
                <a:latin typeface="+mn-lt"/>
              </a:rPr>
              <a:t>более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>
                <a:solidFill>
                  <a:srgbClr val="7E0E19"/>
                </a:solidFill>
                <a:latin typeface="+mn-lt"/>
              </a:rPr>
              <a:t>500 тыс. </a:t>
            </a:r>
            <a:r>
              <a:rPr lang="ru-RU" b="0" i="0" dirty="0">
                <a:solidFill>
                  <a:srgbClr val="002060"/>
                </a:solidFill>
                <a:latin typeface="+mn-lt"/>
              </a:rPr>
              <a:t>единых сертификатов соответствия</a:t>
            </a:r>
          </a:p>
        </p:txBody>
      </p:sp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37" y="798441"/>
            <a:ext cx="562635" cy="56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843558"/>
            <a:ext cx="538950" cy="51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48064" y="4495641"/>
            <a:ext cx="3672409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 defTabSz="914400"/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более</a:t>
            </a:r>
            <a:r>
              <a:rPr lang="ru-RU" sz="140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2,0 млн.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единых деклараций соответствия</a:t>
            </a:r>
            <a:endParaRPr lang="ru-RU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48064" y="3456752"/>
            <a:ext cx="3672408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 defTabSz="914400"/>
            <a:r>
              <a:rPr lang="ru-RU" sz="1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б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олее</a:t>
            </a:r>
            <a:r>
              <a:rPr lang="ru-RU" sz="1400" dirty="0" smtClean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E0E19"/>
                </a:solidFill>
                <a:latin typeface="+mn-lt"/>
                <a:cs typeface="Arial" panose="020B0604020202020204" pitchFamily="34" charset="0"/>
              </a:rPr>
              <a:t>11 тыс.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позиций </a:t>
            </a:r>
            <a:b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Перечнях стандартов</a:t>
            </a:r>
            <a:endParaRPr lang="ru-RU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18606864"/>
              </p:ext>
            </p:extLst>
          </p:nvPr>
        </p:nvGraphicFramePr>
        <p:xfrm>
          <a:off x="323528" y="2211711"/>
          <a:ext cx="4608511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15616" y="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small" dirty="0">
                <a:latin typeface="+mj-lt"/>
              </a:rPr>
              <a:t>ДОГОВОР О ЕВРАЗИЙСКОМ ЭКОНОМИЧЕСКОМ СОЮЗЕ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771550"/>
            <a:ext cx="669674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+mn-lt"/>
                <a:cs typeface="Arial" panose="020B0604020202020204" pitchFamily="34" charset="0"/>
              </a:rPr>
              <a:t>Установление  и  применение  единых  обязательных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latin typeface="+mn-lt"/>
                <a:cs typeface="Arial" panose="020B0604020202020204" pitchFamily="34" charset="0"/>
              </a:rPr>
              <a:t> требований  к  продукции  в  единых технических  регламентах.                                                              Установление  единых  процедур  проведения  оценки  соответствия                                                                               Добровольность  применения  стандартов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2" descr="Emblem of the Eurasian Economic Union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118928"/>
            <a:ext cx="792088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"/>
            <a:ext cx="5400600" cy="8435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Практика обращения с отходами ЭЭО </a:t>
            </a:r>
            <a:br>
              <a:rPr lang="ru-RU" sz="2700" b="1" dirty="0" smtClean="0"/>
            </a:br>
            <a:r>
              <a:rPr lang="ru-RU" sz="2700" b="1" dirty="0" smtClean="0"/>
              <a:t>в России регулируется: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15566"/>
            <a:ext cx="7931224" cy="36790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Распоряжениями Правительства РФ:</a:t>
            </a:r>
          </a:p>
          <a:p>
            <a:pPr>
              <a:buNone/>
            </a:pPr>
            <a:r>
              <a:rPr lang="ru-RU" sz="2700" dirty="0" smtClean="0"/>
              <a:t> - от 04.12.2015 №2491-р «Об утверждении нормативов утилизации отходов от использования товаров», </a:t>
            </a:r>
          </a:p>
          <a:p>
            <a:pPr>
              <a:buNone/>
            </a:pPr>
            <a:r>
              <a:rPr lang="ru-RU" sz="2700" dirty="0" smtClean="0"/>
              <a:t>- от 24.09.2015  №1886-р «Об утверждении перечня готовых товаров, включая упаковку, подлежащих утилизации после утраты ими потребительских свойств»,</a:t>
            </a:r>
          </a:p>
          <a:p>
            <a:pPr>
              <a:buNone/>
            </a:pPr>
            <a:r>
              <a:rPr lang="ru-RU" sz="2700" dirty="0" smtClean="0"/>
              <a:t>- приказ </a:t>
            </a:r>
            <a:r>
              <a:rPr lang="ru-RU" sz="2700" dirty="0" err="1" smtClean="0"/>
              <a:t>Росприроднадзора</a:t>
            </a:r>
            <a:r>
              <a:rPr lang="ru-RU" sz="2700" dirty="0" smtClean="0"/>
              <a:t> от 22.08.2016 №488 «Об утверждении формы расчета суммы экологического сбора» (Зарегистрировано в Минюсте России 10.10.2016 №43974).</a:t>
            </a:r>
          </a:p>
          <a:p>
            <a:pPr marL="0" indent="0" algn="just">
              <a:buNone/>
            </a:pPr>
            <a:r>
              <a:rPr lang="ru-RU" sz="2700" dirty="0" smtClean="0"/>
              <a:t>В настоящее время поэтапно внедряется система сбора и утилизации ртутьсодержащих отходов. Важным моментом в данной инициативе является активное участие бизнес сектора и совершенствование нормативной правовой базы. эти предпосылки и мероприятия, нацеленные на сокращение выбросов ртути в окружающую среду и утилизацию ртутьсодержащих отходов, являются значительными шагами в сторону выполнения </a:t>
            </a:r>
            <a:r>
              <a:rPr lang="ru-RU" sz="2700" dirty="0" err="1" smtClean="0"/>
              <a:t>Базельская</a:t>
            </a:r>
            <a:r>
              <a:rPr lang="ru-RU" sz="2700" dirty="0" smtClean="0"/>
              <a:t> конвенция и конвенция </a:t>
            </a:r>
            <a:r>
              <a:rPr lang="ru-RU" sz="2700" dirty="0" err="1" smtClean="0"/>
              <a:t>Минамата</a:t>
            </a:r>
            <a:r>
              <a:rPr lang="ru-RU" sz="2700" dirty="0" smtClean="0"/>
              <a:t>.</a:t>
            </a:r>
          </a:p>
          <a:p>
            <a:pPr marL="0" indent="0" algn="just">
              <a:buNone/>
            </a:pPr>
            <a:r>
              <a:rPr lang="en-US" sz="2700" dirty="0" smtClean="0"/>
              <a:t>   </a:t>
            </a:r>
            <a:r>
              <a:rPr lang="ru-RU" sz="2700" dirty="0" smtClean="0"/>
              <a:t>Для предотвращение и устранение загрязнений ртутью и любыми другими видами загрязнения, а также обеспечение экологической безопасности существует некоммерческое партнерство в области утилизации и переработки ртутьсодержащих отходов под названием "Ассоциация предприятий по обращению с ртутьсодержащими и другими опасными отходами» (АРСО).</a:t>
            </a:r>
          </a:p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"/>
            <a:ext cx="5400600" cy="8435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Практика обращения с отходами ЭЭО </a:t>
            </a:r>
            <a:br>
              <a:rPr lang="ru-RU" sz="2700" b="1" dirty="0" smtClean="0"/>
            </a:br>
            <a:r>
              <a:rPr lang="ru-RU" sz="2700" b="1" dirty="0" smtClean="0"/>
              <a:t>в России регулируется: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15566"/>
            <a:ext cx="7931224" cy="36790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Распоряжениями Правительства РФ:</a:t>
            </a:r>
          </a:p>
          <a:p>
            <a:pPr>
              <a:buNone/>
            </a:pPr>
            <a:r>
              <a:rPr lang="ru-RU" sz="2700" dirty="0" smtClean="0"/>
              <a:t> - от 04.12.2015 №2491-р «Об утверждении нормативов утилизации отходов от использования товаров», </a:t>
            </a:r>
          </a:p>
          <a:p>
            <a:pPr>
              <a:buNone/>
            </a:pPr>
            <a:r>
              <a:rPr lang="ru-RU" sz="2700" dirty="0" smtClean="0"/>
              <a:t>- от 24.09.2015  №1886-р «Об утверждении перечня готовых товаров, включая упаковку, подлежащих утилизации после утраты ими потребительских свойств»,</a:t>
            </a:r>
          </a:p>
          <a:p>
            <a:pPr>
              <a:buNone/>
            </a:pPr>
            <a:r>
              <a:rPr lang="ru-RU" sz="2700" dirty="0" smtClean="0"/>
              <a:t>- приказ </a:t>
            </a:r>
            <a:r>
              <a:rPr lang="ru-RU" sz="2700" dirty="0" err="1" smtClean="0"/>
              <a:t>Росприроднадзора</a:t>
            </a:r>
            <a:r>
              <a:rPr lang="ru-RU" sz="2700" dirty="0" smtClean="0"/>
              <a:t> от 22.08.2016 №488 «Об утверждении формы расчета суммы экологического сбора» (Зарегистрировано в Минюсте России 10.10.2016 №43974).</a:t>
            </a:r>
          </a:p>
          <a:p>
            <a:pPr marL="0" indent="0" algn="just">
              <a:buNone/>
            </a:pPr>
            <a:r>
              <a:rPr lang="ru-RU" sz="2700" dirty="0" smtClean="0"/>
              <a:t>В настоящее время поэтапно внедряется система сбора и утилизации ртутьсодержащих отходов. Важным моментом в данной инициативе является активное участие бизнес сектора и совершенствование нормативной правовой базы. эти предпосылки и мероприятия, нацеленные на сокращение выбросов ртути в окружающую среду и утилизацию ртутьсодержащих отходов, являются значительными шагами в сторону выполнения </a:t>
            </a:r>
            <a:r>
              <a:rPr lang="ru-RU" sz="2700" dirty="0" err="1" smtClean="0"/>
              <a:t>Базельская</a:t>
            </a:r>
            <a:r>
              <a:rPr lang="ru-RU" sz="2700" dirty="0" smtClean="0"/>
              <a:t> конвенция и конвенция </a:t>
            </a:r>
            <a:r>
              <a:rPr lang="ru-RU" sz="2700" dirty="0" err="1" smtClean="0"/>
              <a:t>Минамата</a:t>
            </a:r>
            <a:r>
              <a:rPr lang="ru-RU" sz="2700" dirty="0" smtClean="0"/>
              <a:t>.</a:t>
            </a:r>
          </a:p>
          <a:p>
            <a:pPr marL="0" indent="0" algn="just">
              <a:buNone/>
            </a:pPr>
            <a:r>
              <a:rPr lang="en-US" sz="2700" dirty="0" smtClean="0"/>
              <a:t>   </a:t>
            </a:r>
            <a:r>
              <a:rPr lang="ru-RU" sz="2700" dirty="0" smtClean="0"/>
              <a:t>Для предотвращение и устранение загрязнений ртутью и любыми другими видами загрязнения, а также обеспечение экологической безопасности существует некоммерческое партнерство в области утилизации и переработки ртутьсодержащих отходов под названием "Ассоциация предприятий по обращению с ртутьсодержащими и другими опасными отходами» (АРСО).</a:t>
            </a:r>
          </a:p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43808" y="0"/>
            <a:ext cx="4536504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Практика </a:t>
            </a:r>
            <a:r>
              <a:rPr lang="ru-RU" sz="2400" b="1" dirty="0">
                <a:latin typeface="+mj-lt"/>
                <a:ea typeface="+mj-ea"/>
                <a:cs typeface="+mj-cs"/>
              </a:rPr>
              <a:t>обращения с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ЭЭО</a:t>
            </a:r>
            <a:endParaRPr lang="en-US" sz="2400" b="1" dirty="0" smtClean="0"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 в </a:t>
            </a:r>
            <a:r>
              <a:rPr lang="ru-RU" sz="2400" b="1" dirty="0" smtClean="0"/>
              <a:t>Казахстане регулируется: 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99542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Законом РК от 16.11.2015г. № 407-V «О внесении изменений и дополнений </a:t>
            </a:r>
            <a:br>
              <a:rPr lang="ru-RU" sz="1600" dirty="0" smtClean="0"/>
            </a:br>
            <a:r>
              <a:rPr lang="ru-RU" sz="1600" dirty="0" smtClean="0"/>
              <a:t>в некоторые законодательные акты Республики Казахстан по вопросам индустриально-инновационной политик», которым </a:t>
            </a:r>
            <a:r>
              <a:rPr lang="ru-RU" sz="1600" u="sng" dirty="0" smtClean="0"/>
              <a:t>был внесен в ряд НПА</a:t>
            </a:r>
            <a:r>
              <a:rPr lang="ru-RU" sz="1600" dirty="0" smtClean="0"/>
              <a:t> РК изменения и дополнения в части</a:t>
            </a:r>
            <a:r>
              <a:rPr lang="ru-RU" sz="1600" b="1" baseline="30000" dirty="0" smtClean="0"/>
              <a:t> </a:t>
            </a:r>
            <a:r>
              <a:rPr lang="ru-RU" sz="1600" dirty="0" smtClean="0"/>
              <a:t>требования к исполнению расширенных обязательств производителей (импортеров), определены направления деятельности оператора расширенных обязательств производителей (импортеров) и  их  правовое положение и </a:t>
            </a:r>
            <a:r>
              <a:rPr lang="ru-RU" sz="1600" dirty="0" err="1" smtClean="0"/>
              <a:t>подномочия</a:t>
            </a:r>
            <a:r>
              <a:rPr lang="ru-RU" sz="1600" dirty="0" smtClean="0"/>
              <a:t>, ответственность участников расширенных обязательств производителей (импортеров) и.т.д.: «Экологический кодекс Республики Казахстан» от 09.01.2017г. № 1,</a:t>
            </a:r>
          </a:p>
          <a:p>
            <a:r>
              <a:rPr lang="ru-RU" sz="1600" dirty="0" smtClean="0"/>
              <a:t>Кодекс Республики Казахстан «О таможенном деле в Республике Казахстан» 30.06. 2010 г. № 14, </a:t>
            </a:r>
          </a:p>
          <a:p>
            <a:r>
              <a:rPr lang="ru-RU" sz="1600" dirty="0" smtClean="0"/>
              <a:t> Бюджетный кодекс</a:t>
            </a:r>
            <a:r>
              <a:rPr lang="ru-RU" sz="1600" cap="all" dirty="0" smtClean="0"/>
              <a:t> </a:t>
            </a:r>
            <a:r>
              <a:rPr lang="ru-RU" sz="1600" dirty="0" smtClean="0"/>
              <a:t>Республики Казахстан» от 04.12.2008г. №28, </a:t>
            </a:r>
          </a:p>
          <a:p>
            <a:r>
              <a:rPr lang="ru-RU" sz="1600" dirty="0" smtClean="0"/>
              <a:t>Кодекс Республики Казахстан от 10.12. 2008г. №99-</a:t>
            </a:r>
            <a:r>
              <a:rPr lang="en-US" sz="1600" dirty="0" smtClean="0"/>
              <a:t>IV</a:t>
            </a:r>
            <a:r>
              <a:rPr lang="ru-RU" sz="1600" dirty="0" smtClean="0"/>
              <a:t> «О налогах и других обязательных платежах в бюджет», </a:t>
            </a:r>
          </a:p>
          <a:p>
            <a:r>
              <a:rPr lang="ru-RU" sz="1600" dirty="0" smtClean="0"/>
              <a:t>Кодекс Республики Казахстан от 30.06.2010г. №296 - Республики Казахстан от 13.01.2012 года «Об энергосбережении и повышении </a:t>
            </a:r>
            <a:r>
              <a:rPr lang="ru-RU" sz="1600" dirty="0" err="1" smtClean="0"/>
              <a:t>энергоэффективности</a:t>
            </a:r>
            <a:r>
              <a:rPr lang="ru-RU" sz="1600" dirty="0" smtClean="0"/>
              <a:t>»;</a:t>
            </a:r>
          </a:p>
          <a:p>
            <a:r>
              <a:rPr lang="ru-RU" sz="1600" dirty="0" smtClean="0"/>
              <a:t>Кодекс Республики Казахстан об административных правонарушениях от 05.07.2014 г. №235-</a:t>
            </a:r>
            <a:r>
              <a:rPr lang="en-US" sz="1600" dirty="0" smtClean="0"/>
              <a:t>V</a:t>
            </a:r>
            <a:r>
              <a:rPr lang="ru-RU" sz="1600" dirty="0" smtClean="0"/>
              <a:t>,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95486"/>
            <a:ext cx="3816424" cy="565571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Практика обращения с ЭЭО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 в Казахстане регулируется: </a:t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/>
          </a:p>
          <a:p>
            <a:r>
              <a:rPr lang="ru-RU" sz="1900" dirty="0" smtClean="0"/>
              <a:t>Закон Республики Казахстан от 09.071998 г. №272-I «О естественных монополиях и регулируемых рынках», </a:t>
            </a:r>
          </a:p>
          <a:p>
            <a:r>
              <a:rPr lang="ru-RU" sz="1900" dirty="0" smtClean="0"/>
              <a:t>Закон Республики Казахстан от 13.06. 2001 г. № 211- II «О туристской деятельности в Республике Казахстан»,</a:t>
            </a:r>
          </a:p>
          <a:p>
            <a:r>
              <a:rPr lang="ru-RU" sz="1900" dirty="0" smtClean="0"/>
              <a:t> Закон Республики Казахстан от 13.01.2012 г. № 541- </a:t>
            </a:r>
            <a:r>
              <a:rPr lang="en-US" sz="1900" dirty="0" smtClean="0"/>
              <a:t>IV </a:t>
            </a:r>
            <a:r>
              <a:rPr lang="ru-RU" sz="1900" dirty="0" smtClean="0"/>
              <a:t>«Об энергосбережении и повышении </a:t>
            </a:r>
            <a:r>
              <a:rPr lang="ru-RU" sz="1900" dirty="0" err="1" smtClean="0"/>
              <a:t>энергоэффективности</a:t>
            </a:r>
            <a:r>
              <a:rPr lang="ru-RU" sz="1900" dirty="0" smtClean="0"/>
              <a:t>»,</a:t>
            </a:r>
          </a:p>
          <a:p>
            <a:r>
              <a:rPr lang="ru-RU" sz="2000" dirty="0" smtClean="0"/>
              <a:t>и постановлениями Правительства РК: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от 27.012016г. № 28 «Об утверждении реализации расширенных обязательств производителей (импортеров)»,  от 27.012016г. № 1137 «Об определении оператора расширенных обязательств производителей (импортеров)»,  </a:t>
            </a:r>
          </a:p>
          <a:p>
            <a:r>
              <a:rPr lang="ru-RU" sz="2000" dirty="0" smtClean="0"/>
              <a:t>Приказами Министерство энергетики РК:</a:t>
            </a:r>
          </a:p>
          <a:p>
            <a:r>
              <a:rPr lang="ru-RU" sz="2000" dirty="0" smtClean="0"/>
              <a:t> от 25.12.2015г. №761 «Об утверждении требований к собственной системе сбора, переработки и утилизации отходов</a:t>
            </a:r>
            <a:r>
              <a:rPr lang="ru-RU" sz="2000" i="1" dirty="0" smtClean="0"/>
              <a:t>», </a:t>
            </a:r>
            <a:r>
              <a:rPr lang="ru-RU" sz="2000" dirty="0" smtClean="0"/>
              <a:t>от 04.12.2015г. № 695</a:t>
            </a:r>
            <a:r>
              <a:rPr lang="ru-RU" sz="2000" i="1" dirty="0" smtClean="0"/>
              <a:t> «</a:t>
            </a:r>
            <a:r>
              <a:rPr lang="ru-RU" sz="2000" dirty="0" smtClean="0"/>
              <a:t>Об утверждении перечня продукции на которую (которые) распространяются расширенные обязательства производителей (импортеров),</a:t>
            </a:r>
          </a:p>
          <a:p>
            <a:endParaRPr lang="ru-RU" sz="19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"/>
            <a:ext cx="4248472" cy="7715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Практика обращения с ЭЭО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 в Казахстане регулируется: </a:t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5"/>
            <a:ext cx="7643192" cy="30963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ru-RU" sz="1600" dirty="0" smtClean="0"/>
              <a:t>от 25.12.2015г. №762 «Об утверждении Методики расчета платы за организацию сбора, транспортировки, переработки, обезвреживания, использования и(или) утилизации отходов,</a:t>
            </a:r>
          </a:p>
          <a:p>
            <a:r>
              <a:rPr lang="ru-RU" sz="1600" dirty="0" smtClean="0"/>
              <a:t>от 10.12.2015г. №708</a:t>
            </a:r>
            <a:r>
              <a:rPr lang="ru-RU" sz="1600" i="1" dirty="0" smtClean="0"/>
              <a:t> «</a:t>
            </a:r>
            <a:r>
              <a:rPr lang="ru-RU" sz="1600" dirty="0" smtClean="0"/>
              <a:t>Об утверждении Правил представления производителями (импортеров), имеющими собственную систему сбора, переработки и утилизации отходов, оператору расширенных обязательств производителей (импортеров) документов, подтверждающих сбор, переработки и (или) утилизации отходов, образовавшихся после утраты потребительских свойств в продукции (товаров), на которую (которые) распространяются расширенные обязательства производителей (импортеров), и ее упаковки». </a:t>
            </a:r>
          </a:p>
          <a:p>
            <a:r>
              <a:rPr lang="ru-RU" sz="1500" dirty="0" smtClean="0"/>
              <a:t>в стране работает порядка 10 предприятий по переработке отходов</a:t>
            </a:r>
            <a:r>
              <a:rPr lang="en-US" sz="1500" dirty="0" smtClean="0"/>
              <a:t> </a:t>
            </a:r>
            <a:r>
              <a:rPr lang="ru-RU" sz="1500" dirty="0" smtClean="0"/>
              <a:t>ЭЭО. </a:t>
            </a:r>
            <a:endParaRPr lang="ru-RU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351" y="1916832"/>
            <a:ext cx="792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БЛАГОДАРЮ 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95486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ТЕХНИЧЕСКИЕ </a:t>
            </a:r>
            <a:r>
              <a:rPr lang="ru-RU" sz="2000" b="1" dirty="0" smtClean="0"/>
              <a:t>РЕГЛАМЕНТЫ ЕАЭС и ИХ ПРИМЕНЕНИЕ </a:t>
            </a:r>
            <a:r>
              <a:rPr lang="ru-RU" sz="2000" b="1" dirty="0"/>
              <a:t>В </a:t>
            </a:r>
            <a:r>
              <a:rPr lang="ru-RU" sz="2000" b="1" dirty="0" smtClean="0"/>
              <a:t>КР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40881"/>
            <a:ext cx="7632848" cy="45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1441108"/>
            <a:ext cx="4741911" cy="738664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cs typeface="Times New Roman" panose="02020603050405020304" pitchFamily="18" charset="0"/>
              </a:rPr>
              <a:t>разработки, принятия, изменения и отмены технических регламентов Евразийского экономического союза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34112"/>
            <a:ext cx="4687165" cy="523220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anose="02020603050405020304" pitchFamily="18" charset="0"/>
              </a:rPr>
              <a:t>Порядок разработки </a:t>
            </a:r>
            <a:r>
              <a:rPr lang="ru-RU" sz="1400" dirty="0">
                <a:cs typeface="Times New Roman" panose="02020603050405020304" pitchFamily="18" charset="0"/>
              </a:rPr>
              <a:t>и принятия перечней </a:t>
            </a:r>
            <a:r>
              <a:rPr lang="ru-RU" sz="1400" dirty="0" smtClean="0">
                <a:cs typeface="Times New Roman" panose="02020603050405020304" pitchFamily="18" charset="0"/>
              </a:rPr>
              <a:t>стандартов к ТР ЕАЭС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537452"/>
            <a:ext cx="7992888" cy="338554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rgbClr val="7E0E19"/>
              </a:buClr>
            </a:pPr>
            <a:r>
              <a:rPr lang="ru-RU" sz="1600" dirty="0">
                <a:cs typeface="Arial" panose="020B0604020202020204" pitchFamily="34" charset="0"/>
              </a:rPr>
              <a:t>Расширение участия заинтересованных лиц в разработке </a:t>
            </a:r>
            <a:r>
              <a:rPr lang="ru-RU" sz="1600" dirty="0" smtClean="0">
                <a:cs typeface="Arial" panose="020B0604020202020204" pitchFamily="34" charset="0"/>
              </a:rPr>
              <a:t>ТР ЕАЭС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ru-RU" sz="1600" dirty="0" smtClean="0">
                <a:cs typeface="Arial" panose="020B0604020202020204" pitchFamily="34" charset="0"/>
              </a:rPr>
              <a:t>и Перечней стандартов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211960" y="2377212"/>
            <a:ext cx="2173548" cy="417250"/>
          </a:xfrm>
          <a:prstGeom prst="bevel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tx1"/>
                </a:solidFill>
                <a:cs typeface="Times New Roman" panose="02020603050405020304" pitchFamily="18" charset="0"/>
              </a:rPr>
              <a:t>Изменения в Решение Совета ЕЭК от 20 июня 2012 г. № 48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4211960" y="3562832"/>
            <a:ext cx="2173548" cy="417250"/>
          </a:xfrm>
          <a:prstGeom prst="bevel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Взамен Решения Коллегии ЕЭК от 25 декабря 2012 г. № 306</a:t>
            </a:r>
            <a:endParaRPr lang="ru-RU" sz="1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779662"/>
            <a:ext cx="3728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Реализация Договора о ЕАЭС;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cs typeface="Arial" panose="020B0604020202020204" pitchFamily="34" charset="0"/>
              </a:rPr>
              <a:t>уровня </a:t>
            </a:r>
            <a:r>
              <a:rPr lang="ru-RU" sz="1400" dirty="0" err="1">
                <a:cs typeface="Arial" panose="020B0604020202020204" pitchFamily="34" charset="0"/>
              </a:rPr>
              <a:t>транспарентности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с учетом принципов ВТО;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cs typeface="Arial" panose="020B0604020202020204" pitchFamily="34" charset="0"/>
              </a:rPr>
              <a:t>Требования </a:t>
            </a:r>
            <a:r>
              <a:rPr lang="ru-RU" sz="1400" dirty="0">
                <a:cs typeface="Arial" panose="020B0604020202020204" pitchFamily="34" charset="0"/>
              </a:rPr>
              <a:t>на основе международных и региональных </a:t>
            </a:r>
            <a:r>
              <a:rPr lang="ru-RU" sz="1400" dirty="0" smtClean="0">
                <a:cs typeface="Arial" panose="020B0604020202020204" pitchFamily="34" charset="0"/>
              </a:rPr>
              <a:t>стандартов;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Clr>
                <a:srgbClr val="7E0E19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Введение института оценки </a:t>
            </a:r>
            <a:r>
              <a:rPr lang="ru-RU" sz="1400" dirty="0" smtClean="0">
                <a:cs typeface="Arial" panose="020B0604020202020204" pitchFamily="34" charset="0"/>
              </a:rPr>
              <a:t>регулирующего воздействия на </a:t>
            </a:r>
            <a:r>
              <a:rPr lang="ru-RU" sz="1400" dirty="0">
                <a:cs typeface="Arial" panose="020B0604020202020204" pitchFamily="34" charset="0"/>
              </a:rPr>
              <a:t>уровне Комиссии ТР ЕАЭС и перечней </a:t>
            </a:r>
            <a:r>
              <a:rPr lang="ru-RU" sz="1400" dirty="0" smtClean="0">
                <a:cs typeface="Arial" panose="020B0604020202020204" pitchFamily="34" charset="0"/>
              </a:rPr>
              <a:t>стандартов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7452320" cy="555526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defTabSz="457200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РАЗРАБОТКА ЕДИНЫХ ТРЕБОВАНИЙ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6432" y="2377212"/>
            <a:ext cx="2437409" cy="35071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Внесены изменения </a:t>
            </a:r>
            <a:r>
              <a:rPr lang="ru-RU" sz="1000" dirty="0">
                <a:solidFill>
                  <a:schemeClr val="tx1"/>
                </a:solidFill>
              </a:rPr>
              <a:t>от </a:t>
            </a:r>
            <a:r>
              <a:rPr lang="ru-RU" sz="1000" dirty="0" smtClean="0">
                <a:solidFill>
                  <a:schemeClr val="tx1"/>
                </a:solidFill>
              </a:rPr>
              <a:t>18.10.2016                № 147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96431" y="3596099"/>
            <a:ext cx="2437409" cy="35071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Внесены изменения </a:t>
            </a:r>
            <a:r>
              <a:rPr lang="ru-RU" sz="1000" dirty="0">
                <a:solidFill>
                  <a:schemeClr val="tx1"/>
                </a:solidFill>
              </a:rPr>
              <a:t>от </a:t>
            </a:r>
            <a:r>
              <a:rPr lang="ru-RU" sz="1000" dirty="0" smtClean="0">
                <a:solidFill>
                  <a:schemeClr val="tx1"/>
                </a:solidFill>
              </a:rPr>
              <a:t>18.10.2016                № 161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86504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Приняты на заседании Совета ЕЭК 18 октября 2016 года</a:t>
            </a:r>
            <a:endParaRPr lang="ru-RU" dirty="0"/>
          </a:p>
        </p:txBody>
      </p:sp>
      <p:pic>
        <p:nvPicPr>
          <p:cNvPr id="16" name="Picture 2" descr="Emblem of the Eurasian Economic Union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0652" y="118928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380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600" b="1" dirty="0"/>
              <a:t>НОВЫЕ ЕДИНЫЕ ФОРМЫ </a:t>
            </a:r>
            <a:r>
              <a:rPr lang="ru-RU" sz="1600" b="1" dirty="0" smtClean="0"/>
              <a:t>ДОКУМЕНТОВ О </a:t>
            </a:r>
            <a:r>
              <a:rPr lang="ru-RU" sz="1600" b="1" dirty="0"/>
              <a:t>ПОДТВЕРЖДЕНИИ СООТВЕТСТВИЯ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11510"/>
            <a:ext cx="7452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cs typeface="Arial" charset="0"/>
              </a:rPr>
              <a:t>Решение Коллегии  от 25.12.2012 № 293 (в редакции Решения Коллегии от 15.11.2016 № 154)</a:t>
            </a:r>
          </a:p>
        </p:txBody>
      </p:sp>
      <p:pic>
        <p:nvPicPr>
          <p:cNvPr id="6" name="Picture 2" descr="C:\Users\drobina\Documents\норм база\оценка соотв\слайды\для 22\скрины\сертификат 2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3509345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robina\Documents\норм база\оценка соотв\слайды\для 22\скрины\декларация 2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751664"/>
            <a:ext cx="3960440" cy="43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0652" y="118928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6084168" cy="603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endParaRPr lang="ru-RU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itchFamily="34" charset="0"/>
              </a:rPr>
              <a:t>ИНФОРМАЦИОННОЕ ВЗАИМОДЕЙСТВИЕ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9102725" y="65611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763688" y="4227934"/>
            <a:ext cx="2259410" cy="69927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Раздел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«Часто задаваемые  вопросы»</a:t>
            </a: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3" descr="C:\Users\sokolovskaya\Desktop\Сним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5526"/>
            <a:ext cx="4310597" cy="34816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kolovskaya\Desktop\Снимок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51670"/>
            <a:ext cx="3884998" cy="31683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987824" y="1635646"/>
            <a:ext cx="1440160" cy="762357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64289" y="2787774"/>
            <a:ext cx="1080120" cy="62110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9" idx="6"/>
            <a:endCxn id="6" idx="1"/>
          </p:cNvCxnSpPr>
          <p:nvPr/>
        </p:nvCxnSpPr>
        <p:spPr>
          <a:xfrm flipV="1">
            <a:off x="4427984" y="1419622"/>
            <a:ext cx="432048" cy="597203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3"/>
            <a:endCxn id="10" idx="2"/>
          </p:cNvCxnSpPr>
          <p:nvPr/>
        </p:nvCxnSpPr>
        <p:spPr>
          <a:xfrm flipV="1">
            <a:off x="4023098" y="3098325"/>
            <a:ext cx="3141191" cy="1479249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932040" y="627534"/>
            <a:ext cx="230425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www.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eurasiancommission.org</a:t>
            </a: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131590"/>
            <a:ext cx="396044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Департамент технического регулирования и аккредитации</a:t>
            </a: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4" name="Picture 2" descr="Emblem of the Eurasian Economic Union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0652" y="118928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|  </a:t>
            </a:r>
            <a:fld id="{7DD3BBBA-5861-4733-BE38-AADB08C5D80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1"/>
          <p:cNvSpPr txBox="1">
            <a:spLocks noGrp="1"/>
          </p:cNvSpPr>
          <p:nvPr/>
        </p:nvSpPr>
        <p:spPr bwMode="auto">
          <a:xfrm>
            <a:off x="8557924" y="178414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"/>
                <a:ea typeface="Times"/>
                <a:cs typeface="Times"/>
              </a:rPr>
              <a:t>  </a:t>
            </a:r>
            <a:fld id="{29575D57-593E-4D9E-923F-C6FB9FE0FAB9}" type="slidenum">
              <a:rPr lang="ru-RU">
                <a:solidFill>
                  <a:srgbClr val="002060"/>
                </a:solidFill>
                <a:latin typeface="Times"/>
                <a:ea typeface="Times"/>
                <a:cs typeface="Time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solidFill>
                <a:srgbClr val="002060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1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+mj-lt"/>
                <a:ea typeface="+mj-ea"/>
                <a:cs typeface="+mj-cs"/>
              </a:rPr>
              <a:t>Стандарты –  </a:t>
            </a:r>
            <a:r>
              <a:rPr lang="ru-RU" sz="2200" b="1" dirty="0">
                <a:latin typeface="+mj-lt"/>
                <a:ea typeface="+mj-ea"/>
                <a:cs typeface="+mj-cs"/>
              </a:rPr>
              <a:t>главный</a:t>
            </a:r>
            <a:r>
              <a:rPr lang="ru-RU" sz="2400" b="1" dirty="0">
                <a:latin typeface="+mj-lt"/>
                <a:ea typeface="+mj-ea"/>
                <a:cs typeface="+mj-cs"/>
              </a:rPr>
              <a:t> инструмент </a:t>
            </a:r>
            <a:br>
              <a:rPr lang="ru-RU" sz="2400" b="1" dirty="0">
                <a:latin typeface="+mj-lt"/>
                <a:ea typeface="+mj-ea"/>
                <a:cs typeface="+mj-cs"/>
              </a:rPr>
            </a:br>
            <a:r>
              <a:rPr lang="ru-RU" sz="2400" b="1" dirty="0">
                <a:latin typeface="+mj-lt"/>
                <a:ea typeface="+mj-ea"/>
                <a:cs typeface="+mj-cs"/>
              </a:rPr>
              <a:t>реализации </a:t>
            </a:r>
            <a:r>
              <a:rPr lang="ru-RU" sz="2200" b="1" dirty="0">
                <a:latin typeface="+mj-lt"/>
                <a:ea typeface="+mj-ea"/>
                <a:cs typeface="+mj-cs"/>
              </a:rPr>
              <a:t>технических</a:t>
            </a:r>
            <a:r>
              <a:rPr lang="ru-RU" sz="2400" b="1" dirty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latin typeface="+mj-lt"/>
                <a:ea typeface="+mj-ea"/>
                <a:cs typeface="+mj-cs"/>
              </a:rPr>
              <a:t>регламентов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86653" y="1635646"/>
            <a:ext cx="2157347" cy="2282446"/>
            <a:chOff x="-446985" y="0"/>
            <a:chExt cx="4203356" cy="5042975"/>
          </a:xfrm>
        </p:grpSpPr>
        <p:pic>
          <p:nvPicPr>
            <p:cNvPr id="7" name="Рисунок 6" descr="C:\Users\shakirova\Desktop\mx-5112@eecommission.org_20160921_123538_001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446985" y="0"/>
              <a:ext cx="3862740" cy="50429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rot="20639498">
              <a:off x="853682" y="2412572"/>
              <a:ext cx="2902689" cy="15417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491481344"/>
              </p:ext>
            </p:extLst>
          </p:nvPr>
        </p:nvGraphicFramePr>
        <p:xfrm>
          <a:off x="0" y="843558"/>
          <a:ext cx="3877828" cy="268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858329696"/>
              </p:ext>
            </p:extLst>
          </p:nvPr>
        </p:nvGraphicFramePr>
        <p:xfrm>
          <a:off x="2771800" y="699542"/>
          <a:ext cx="439248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39952" y="3363838"/>
            <a:ext cx="331236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34 Перечня стандартов к ТР   </a:t>
            </a:r>
            <a:br>
              <a:rPr lang="ru-RU" sz="1600" b="1" dirty="0" smtClean="0"/>
            </a:br>
            <a:r>
              <a:rPr lang="ru-RU" sz="1600" b="1" dirty="0" smtClean="0"/>
              <a:t>32</a:t>
            </a:r>
            <a:r>
              <a:rPr lang="ru-RU" sz="1600" dirty="0" smtClean="0"/>
              <a:t> </a:t>
            </a:r>
            <a:r>
              <a:rPr lang="ru-RU" sz="1600" b="1" dirty="0" smtClean="0"/>
              <a:t>Программы стандартизации</a:t>
            </a:r>
            <a:endParaRPr lang="ru-RU" sz="1600" b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4083917"/>
            <a:ext cx="9144000" cy="10595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+mn-lt"/>
                <a:cs typeface="Arial" panose="020B0604020202020204" pitchFamily="34" charset="0"/>
              </a:rPr>
              <a:t>производства новой и инновационной </a:t>
            </a:r>
            <a:r>
              <a:rPr lang="ru-RU" dirty="0" smtClean="0">
                <a:latin typeface="+mn-lt"/>
                <a:cs typeface="Arial" panose="020B0604020202020204" pitchFamily="34" charset="0"/>
              </a:rPr>
              <a:t>продукции</a:t>
            </a:r>
          </a:p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  <a:cs typeface="Arial" panose="020B0604020202020204" pitchFamily="34" charset="0"/>
              </a:rPr>
              <a:t>Обеспечение </a:t>
            </a:r>
            <a:r>
              <a:rPr lang="ru-RU" dirty="0">
                <a:latin typeface="+mn-lt"/>
                <a:cs typeface="Arial" panose="020B0604020202020204" pitchFamily="34" charset="0"/>
              </a:rPr>
              <a:t>повышения качества продукции и </a:t>
            </a:r>
            <a:r>
              <a:rPr lang="ru-RU" dirty="0" smtClean="0">
                <a:latin typeface="+mn-lt"/>
                <a:cs typeface="Arial" panose="020B0604020202020204" pitchFamily="34" charset="0"/>
              </a:rPr>
              <a:t>импортозамещения</a:t>
            </a:r>
          </a:p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  <a:cs typeface="Arial" panose="020B0604020202020204" pitchFamily="34" charset="0"/>
              </a:rPr>
              <a:t>Совершенствование </a:t>
            </a:r>
            <a:r>
              <a:rPr lang="ru-RU" dirty="0">
                <a:latin typeface="+mn-lt"/>
                <a:cs typeface="Arial" panose="020B0604020202020204" pitchFamily="34" charset="0"/>
              </a:rPr>
              <a:t>инструментов реализации ТР ЕАЭС с учетом потребностей бизнеса, современного уровня </a:t>
            </a:r>
            <a:r>
              <a:rPr lang="ru-RU" dirty="0" smtClean="0">
                <a:latin typeface="+mn-lt"/>
                <a:cs typeface="Arial" panose="020B0604020202020204" pitchFamily="34" charset="0"/>
              </a:rPr>
              <a:t> развития </a:t>
            </a:r>
            <a:r>
              <a:rPr lang="ru-RU" dirty="0">
                <a:latin typeface="+mn-lt"/>
                <a:cs typeface="Arial" panose="020B0604020202020204" pitchFamily="34" charset="0"/>
              </a:rPr>
              <a:t>экономики и технологий </a:t>
            </a:r>
          </a:p>
        </p:txBody>
      </p:sp>
      <p:pic>
        <p:nvPicPr>
          <p:cNvPr id="13" name="Picture 2" descr="Emblem of the Eurasian Economic Union.sv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0652" y="118928"/>
            <a:ext cx="1121828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9017"/>
            <a:ext cx="7848872" cy="46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0"/>
            <a:ext cx="5292080" cy="603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endParaRPr lang="ru-RU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itchFamily="34" charset="0"/>
              </a:rPr>
              <a:t>ИНФОРМАЦИОННОЕ ВЗАИМОДЕЙСТВИЕ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0652" y="118928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0"/>
            <a:ext cx="626469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Ответственности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производителей и государства в ЕС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71550"/>
            <a:ext cx="7056784" cy="39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915566"/>
          <a:ext cx="8640959" cy="33123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880319"/>
                <a:gridCol w="2160240"/>
                <a:gridCol w="3600400"/>
              </a:tblGrid>
              <a:tr h="818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Страна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Образование ЭО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/>
                        <a:t>(тыс. тонн в год)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Образование ЭО на душу населения (кг. в год)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Республика Армения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16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3,38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Республика Беларусь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72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9,41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Республика Казахстан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131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7,71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err="1"/>
                        <a:t>Кыргызская</a:t>
                      </a:r>
                      <a:r>
                        <a:rPr lang="ru-RU" sz="2000" b="1" dirty="0"/>
                        <a:t> Республика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7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1,41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Российская Федерация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1231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10,41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6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Всего по ЕАЭС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1457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8,44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0"/>
            <a:ext cx="59401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Образование отходов ЭЭО в странах ЕАЭС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1511"/>
            <a:ext cx="8208912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75656" y="0"/>
            <a:ext cx="59766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ИНТЕГРАЦИЯ В СФЕРЕ ТЕХНИЧЕСКОГО </a:t>
            </a:r>
            <a:r>
              <a:rPr lang="ru-RU" sz="1900" b="1" dirty="0" smtClean="0"/>
              <a:t>РЕГУЛИРОВАНИЯ </a:t>
            </a:r>
            <a:endParaRPr lang="ru-RU" sz="1900" dirty="0"/>
          </a:p>
        </p:txBody>
      </p:sp>
      <p:pic>
        <p:nvPicPr>
          <p:cNvPr id="4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699541"/>
            <a:ext cx="8110537" cy="42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Основные задачи и перспективы  </a:t>
            </a:r>
            <a:endParaRPr lang="ru-RU" sz="2000" b="1" dirty="0" smtClean="0"/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в </a:t>
            </a:r>
            <a:r>
              <a:rPr lang="ru-RU" sz="2000" b="1" dirty="0"/>
              <a:t>сфере технического регулирования в ЕАЭС</a:t>
            </a:r>
          </a:p>
        </p:txBody>
      </p:sp>
      <p:pic>
        <p:nvPicPr>
          <p:cNvPr id="4" name="Picture 2" descr="Emblem of the Eurasian Economic Union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863445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236296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Текущее состояние обращение с отходами ЭЭО на территории ЕАЭС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936104"/>
            <a:ext cx="8712968" cy="4443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" marR="0" lvl="0" indent="360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Законодательно закреплены ответственности производителей/импортеров за утилизацию их отходов ЭЭО в 2013 году в Беларуси, в 2014 г. в России, а  в 2015 году в Казахстане; </a:t>
            </a:r>
          </a:p>
          <a:p>
            <a:pPr marL="72000" marR="0" lvl="0" indent="360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Принят ТР ЕАЭС «Об ограничении применения опасных веществ в изделиях электротехники и радиоэлектроники» (ТР ЕАЭС 037/2016);</a:t>
            </a:r>
          </a:p>
          <a:p>
            <a:pPr marL="72000" marR="0" lvl="0" indent="360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Впервые на уровне ЕАЭС проблема обращения с отходами ЭЭО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была обсуждена </a:t>
            </a: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 Первом Евразийском конгрессе по электронным отходам EEWRC 2016, 22-23 марта 2016 г. в Москве. </a:t>
            </a:r>
          </a:p>
          <a:p>
            <a:pPr marL="72000" marR="0" lvl="0" indent="360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5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Второй Конгресс планируется провести 16-18 октября 2017 г. в г. Москва</a:t>
            </a: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2000" marR="0" lvl="0" indent="360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настоящее время отрасль переработки ЭЭО в странах ЕАЭС находится в начале своего развития. Исходя из масштабов и темпов роста рынка потребления ЭЭО, и резкого увеличения их отходов имеется </a:t>
            </a:r>
            <a:r>
              <a:rPr kumimoji="0" lang="ru-RU" sz="165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большая потребность решения данного вопроса</a:t>
            </a: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а главное -  возможность формулирования и реализации общих подходов к переработке данного вида отходов, основанной, с одной стороны, на </a:t>
            </a:r>
            <a:r>
              <a:rPr kumimoji="0" lang="ru-RU" sz="165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снижении нагрузки на окружающую среду</a:t>
            </a: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5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уменьшении объема </a:t>
            </a:r>
            <a:r>
              <a:rPr kumimoji="0" lang="ru-RU" sz="165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захораниваемых</a:t>
            </a:r>
            <a:r>
              <a:rPr kumimoji="0" lang="ru-RU" sz="165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отходов</a:t>
            </a:r>
            <a:r>
              <a:rPr kumimoji="0" lang="ru-RU" sz="16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а с другой - обеспечивающей извлечение и вовлечение во вторичный оборот полезных компонентов. </a:t>
            </a:r>
            <a:endParaRPr kumimoji="0" lang="ru-RU" sz="16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|  </a:t>
            </a:r>
            <a:fld id="{7DD3BBBA-5861-4733-BE38-AADB08C5D80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5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0"/>
            <a:ext cx="54006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900" b="1" dirty="0">
                <a:latin typeface="+mj-lt"/>
                <a:ea typeface="+mj-ea"/>
                <a:cs typeface="+mj-cs"/>
              </a:rPr>
              <a:t>Основные вопросы для </a:t>
            </a:r>
            <a:r>
              <a:rPr lang="ru-RU" sz="1900" b="1" dirty="0" smtClean="0">
                <a:latin typeface="+mj-lt"/>
                <a:ea typeface="+mj-ea"/>
                <a:cs typeface="+mj-cs"/>
              </a:rPr>
              <a:t>решения переработки </a:t>
            </a:r>
            <a:endParaRPr lang="en-US" sz="19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dirty="0" smtClean="0">
                <a:latin typeface="+mj-lt"/>
                <a:ea typeface="+mj-ea"/>
                <a:cs typeface="+mj-cs"/>
              </a:rPr>
              <a:t>отходов ЭЭО странах ЕАЭС:</a:t>
            </a:r>
            <a:r>
              <a:rPr lang="ru-RU" sz="2400" b="1" dirty="0"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atin typeface="+mj-lt"/>
                <a:ea typeface="+mj-ea"/>
                <a:cs typeface="+mj-cs"/>
              </a:rPr>
            </a:b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555527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одним  из главных препятствий формирования отрасли по переработке ЭЭО является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низкий уровень их сбора. В основном весь электронный мусор отправляется на свалку; 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законодательстве стран ЕАЭС (</a:t>
            </a: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кроме Беларуси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не закреплена обязанность потребителей, сдавать ненужную технику лицензированным сборщикам и переработчикам; 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значительные объемы отходов ЭЭО перерабатываются в полулегальном секторе.  Многие компании ограничиваются только изъятием наиболее коммерчески привлекательных составляющих (драгметаллы,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цветмет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др.), а остальное отправляют на полигоны коммунальных отходов. 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indent="-1778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400" dirty="0" smtClean="0"/>
              <a:t>различная степень разработки и внедрения нормативной правовой базы;</a:t>
            </a:r>
            <a:endParaRPr lang="en-US" sz="1400" dirty="0" smtClean="0"/>
          </a:p>
          <a:p>
            <a:pPr marL="177800" lvl="0" indent="-1778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400" dirty="0" smtClean="0"/>
              <a:t>отсутствует достоверная статистика по образованию и переработке отходов для разработки ТЭО, экономических  прогнозов;</a:t>
            </a:r>
          </a:p>
          <a:p>
            <a:pPr marL="177800" indent="-1778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400" dirty="0" smtClean="0"/>
              <a:t>отсутствует либо слабая инфраструктура по сбору и переработке отходов и различный уровень их организации; </a:t>
            </a:r>
          </a:p>
          <a:p>
            <a:pPr marL="177800" indent="-1778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400" dirty="0" smtClean="0"/>
              <a:t>различный экономичный потенциал.</a:t>
            </a:r>
          </a:p>
          <a:p>
            <a:pPr marL="0" marR="0" lvl="0" indent="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Также, несмотря на положительную тенденцию создания предпосылок для развития отрасли по переработке отходов ЭЭО, наметившуюся после законодательного закрепления ответственности производителей/импортеров за утилизацию их продукции по окончании жизненного цикла в 2013 году в Беларуси, в 2014 году в России, в 2015 году в Казахстане,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объемы сбора и переработки этого вида отходов по-прежнему малы и не превышают 5-8%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32800" y="177800"/>
            <a:ext cx="609600" cy="381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|  </a:t>
            </a:r>
            <a:fld id="{7DD3BBBA-5861-4733-BE38-AADB08C5D80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2806</Words>
  <Application>Microsoft Office PowerPoint</Application>
  <PresentationFormat>Экран (16:9)</PresentationFormat>
  <Paragraphs>222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ТР ЕАЭС «Об ограничении применения опасных веществ в изделиях электротехники и радиоэлектроники» (ТР ЕАЭС 037/2016);</vt:lpstr>
      <vt:lpstr>Слайд 12</vt:lpstr>
      <vt:lpstr>Слайд 13</vt:lpstr>
      <vt:lpstr>Обращение с отходами ЭЭО  в Республике Беларусь регулируется</vt:lpstr>
      <vt:lpstr>Слайд 15</vt:lpstr>
      <vt:lpstr>Обращение с отходами ЭЭО в Республике Беларусь </vt:lpstr>
      <vt:lpstr>  Практика обращения с отходами ЭЭО  в России регулируется: </vt:lpstr>
      <vt:lpstr>  Практика обращения с отходами ЭЭО  в России регулируется: </vt:lpstr>
      <vt:lpstr>  Практика обращения с отходами ЭЭО  в России регулируется: </vt:lpstr>
      <vt:lpstr>  Практика обращения с отходами ЭЭО  в России регулируется: </vt:lpstr>
      <vt:lpstr>  Практика обращения с отходами ЭЭО  в России регулируется: </vt:lpstr>
      <vt:lpstr>Слайд 22</vt:lpstr>
      <vt:lpstr> Практика обращения с ЭЭО  в Казахстане регулируется:  </vt:lpstr>
      <vt:lpstr> Практика обращения с ЭЭО  в Казахстане регулируется: 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46</cp:revision>
  <dcterms:created xsi:type="dcterms:W3CDTF">2017-07-04T14:18:15Z</dcterms:created>
  <dcterms:modified xsi:type="dcterms:W3CDTF">2017-07-05T16:20:29Z</dcterms:modified>
</cp:coreProperties>
</file>