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78" r:id="rId23"/>
    <p:sldId id="279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74579-AA45-484D-A564-46726A94651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AC63E-4AAE-48B4-8D03-4516ABE67F1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Директива </a:t>
          </a:r>
          <a:r>
            <a:rPr lang="en-GB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RoHS 2002/95/EU </a:t>
          </a:r>
        </a:p>
        <a:p>
          <a:r>
            <a:rPr lang="ru-RU" sz="2000" b="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 ограничению использования опасных веществ в </a:t>
          </a:r>
          <a:r>
            <a:rPr lang="ru-RU" sz="2000" b="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endParaRPr lang="ru-RU" sz="2000" b="0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CBBE4F-A916-4364-87A3-888AE6CF49A3}" type="parTrans" cxnId="{11024CE1-C045-4879-9405-262AE398EB02}">
      <dgm:prSet/>
      <dgm:spPr/>
      <dgm:t>
        <a:bodyPr/>
        <a:lstStyle/>
        <a:p>
          <a:endParaRPr lang="ru-RU"/>
        </a:p>
      </dgm:t>
    </dgm:pt>
    <dgm:pt modelId="{F75FA622-9C50-4548-92B6-627E96CC9BE3}" type="sibTrans" cxnId="{11024CE1-C045-4879-9405-262AE398EB02}">
      <dgm:prSet/>
      <dgm:spPr/>
      <dgm:t>
        <a:bodyPr/>
        <a:lstStyle/>
        <a:p>
          <a:endParaRPr lang="ru-RU"/>
        </a:p>
      </dgm:t>
    </dgm:pt>
    <dgm:pt modelId="{750F58F0-4308-4626-B955-DE366FFD829B}">
      <dgm:prSet phldrT="[Текст]"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свинец, ртуть, кадмий, 6-валентый хром, </a:t>
          </a:r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полибромированные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бифенилы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полибромированные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дифениловые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эфиры;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0FDD70-9942-4257-A709-B94D04D34874}" type="parTrans" cxnId="{52FE7107-89FA-4F82-AC60-7EB0155B5728}">
      <dgm:prSet/>
      <dgm:spPr/>
      <dgm:t>
        <a:bodyPr/>
        <a:lstStyle/>
        <a:p>
          <a:endParaRPr lang="ru-RU"/>
        </a:p>
      </dgm:t>
    </dgm:pt>
    <dgm:pt modelId="{C0EA0CBD-763E-4DF1-8129-E25090206C08}" type="sibTrans" cxnId="{52FE7107-89FA-4F82-AC60-7EB0155B5728}">
      <dgm:prSet/>
      <dgm:spPr/>
      <dgm:t>
        <a:bodyPr/>
        <a:lstStyle/>
        <a:p>
          <a:endParaRPr lang="ru-RU"/>
        </a:p>
      </dgm:t>
    </dgm:pt>
    <dgm:pt modelId="{08207D9D-00C4-4B1A-B5F3-82C391004A89}">
      <dgm:prSet phldrT="[Текст]"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устанавливает точные пределы допустимых концентраций, соблюдение которых обязательно;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E9DCFD-BE51-4860-890B-4E178CC69219}" type="parTrans" cxnId="{17577EFD-2C67-458E-8826-5A8853B69D27}">
      <dgm:prSet/>
      <dgm:spPr/>
      <dgm:t>
        <a:bodyPr/>
        <a:lstStyle/>
        <a:p>
          <a:endParaRPr lang="ru-RU"/>
        </a:p>
      </dgm:t>
    </dgm:pt>
    <dgm:pt modelId="{52691F86-512A-4686-AC13-CDBCC5EA6787}" type="sibTrans" cxnId="{17577EFD-2C67-458E-8826-5A8853B69D27}">
      <dgm:prSet/>
      <dgm:spPr/>
      <dgm:t>
        <a:bodyPr/>
        <a:lstStyle/>
        <a:p>
          <a:endParaRPr lang="ru-RU"/>
        </a:p>
      </dgm:t>
    </dgm:pt>
    <dgm:pt modelId="{9E809BAC-9718-42B9-9665-A59E9CC7A0DB}">
      <dgm:prSet phldrT="[Текст]"/>
      <dgm:spPr/>
      <dgm:t>
        <a:bodyPr/>
        <a:lstStyle/>
        <a:p>
          <a:r>
            <a:rPr lang="ru-RU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действует не только в ЕС, но и распространяется на производителей, продукция которых предназначена для стран ЕС.</a:t>
          </a:r>
          <a:endParaRPr lang="ru-RU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256200-79F5-4C2B-AF2E-C3B220EB8644}" type="parTrans" cxnId="{57A1DBCD-FB71-4AB5-8A51-630EE30EE59B}">
      <dgm:prSet/>
      <dgm:spPr/>
      <dgm:t>
        <a:bodyPr/>
        <a:lstStyle/>
        <a:p>
          <a:endParaRPr lang="ru-RU"/>
        </a:p>
      </dgm:t>
    </dgm:pt>
    <dgm:pt modelId="{DAB48E29-BB37-492C-BC24-F58A7EE3117E}" type="sibTrans" cxnId="{57A1DBCD-FB71-4AB5-8A51-630EE30EE59B}">
      <dgm:prSet/>
      <dgm:spPr/>
      <dgm:t>
        <a:bodyPr/>
        <a:lstStyle/>
        <a:p>
          <a:endParaRPr lang="ru-RU"/>
        </a:p>
      </dgm:t>
    </dgm:pt>
    <dgm:pt modelId="{02B61C76-D0ED-4A3A-B9DE-58045DEA94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Директива </a:t>
          </a:r>
          <a:r>
            <a:rPr lang="en-GB" sz="2000" b="1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WEEE</a:t>
          </a:r>
          <a:r>
            <a:rPr lang="en-GB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2002/96/EU</a:t>
          </a:r>
          <a:endParaRPr lang="ru-RU" sz="2000" b="1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по отходам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endParaRPr lang="ru-RU" sz="2000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endParaRPr lang="ru-RU" sz="2000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B497C5-72E3-48EF-813A-6D868F47612C}" type="parTrans" cxnId="{4EC1533B-7B39-4AF1-9C2A-FF66C8241135}">
      <dgm:prSet/>
      <dgm:spPr/>
      <dgm:t>
        <a:bodyPr/>
        <a:lstStyle/>
        <a:p>
          <a:endParaRPr lang="ru-RU"/>
        </a:p>
      </dgm:t>
    </dgm:pt>
    <dgm:pt modelId="{AB2F470F-F447-4D2B-8D1C-8FA3AF184D5A}" type="sibTrans" cxnId="{4EC1533B-7B39-4AF1-9C2A-FF66C8241135}">
      <dgm:prSet/>
      <dgm:spPr/>
      <dgm:t>
        <a:bodyPr/>
        <a:lstStyle/>
        <a:p>
          <a:endParaRPr lang="ru-RU"/>
        </a:p>
      </dgm:t>
    </dgm:pt>
    <dgm:pt modelId="{38FD5E9D-BAEE-4DCD-88C8-53C0B531CCE9}">
      <dgm:prSet phldrT="[Текст]"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производитель (импортер) обязан собирать, повторно использовать, перерабатывать или утилизировать </a:t>
          </a:r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ОЭЭО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F3E8CA-7453-4FF0-8D66-D17771031ACB}" type="parTrans" cxnId="{89A0BE5D-31D7-46F5-846C-2F7FBFF95076}">
      <dgm:prSet/>
      <dgm:spPr/>
      <dgm:t>
        <a:bodyPr/>
        <a:lstStyle/>
        <a:p>
          <a:endParaRPr lang="ru-RU"/>
        </a:p>
      </dgm:t>
    </dgm:pt>
    <dgm:pt modelId="{F88E1441-F20C-4267-844A-FDC0331C6D1F}" type="sibTrans" cxnId="{89A0BE5D-31D7-46F5-846C-2F7FBFF95076}">
      <dgm:prSet/>
      <dgm:spPr/>
      <dgm:t>
        <a:bodyPr/>
        <a:lstStyle/>
        <a:p>
          <a:endParaRPr lang="ru-RU"/>
        </a:p>
      </dgm:t>
    </dgm:pt>
    <dgm:pt modelId="{135ED6A6-230C-4420-AFB5-9415B0900E43}">
      <dgm:prSet phldrT="[Текст]"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определяет объем в части переработки и восстановления </a:t>
          </a:r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на душу населения; 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A136C8-30CD-4068-A0CE-D0806FE97316}" type="parTrans" cxnId="{28F1E8C5-C7B1-459D-985B-39683CF30182}">
      <dgm:prSet/>
      <dgm:spPr/>
      <dgm:t>
        <a:bodyPr/>
        <a:lstStyle/>
        <a:p>
          <a:endParaRPr lang="ru-RU"/>
        </a:p>
      </dgm:t>
    </dgm:pt>
    <dgm:pt modelId="{402A8A3A-867A-4BCD-A3F4-1742E07263E4}" type="sibTrans" cxnId="{28F1E8C5-C7B1-459D-985B-39683CF30182}">
      <dgm:prSet/>
      <dgm:spPr/>
      <dgm:t>
        <a:bodyPr/>
        <a:lstStyle/>
        <a:p>
          <a:endParaRPr lang="ru-RU"/>
        </a:p>
      </dgm:t>
    </dgm:pt>
    <dgm:pt modelId="{2E3639C2-A7C9-4A8B-A0C4-4F36053403A8}">
      <dgm:prSet phldrT="[Текст]"/>
      <dgm:spPr/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Пользователи </a:t>
          </a:r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должны иметь возможность возвращения </a:t>
          </a:r>
          <a:r>
            <a:rPr lang="ru-RU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ОЭЭО</a:t>
          </a:r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по крайней мере, бесплатно.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3FE5A9-B2E0-42E0-A1ED-417B4B0FB749}" type="parTrans" cxnId="{D913FFCC-6E87-4DBA-AC37-6361998F5BEB}">
      <dgm:prSet/>
      <dgm:spPr/>
      <dgm:t>
        <a:bodyPr/>
        <a:lstStyle/>
        <a:p>
          <a:endParaRPr lang="ru-RU"/>
        </a:p>
      </dgm:t>
    </dgm:pt>
    <dgm:pt modelId="{26DAEB53-22B2-4790-9CB3-EBDD81E28859}" type="sibTrans" cxnId="{D913FFCC-6E87-4DBA-AC37-6361998F5BEB}">
      <dgm:prSet/>
      <dgm:spPr/>
      <dgm:t>
        <a:bodyPr/>
        <a:lstStyle/>
        <a:p>
          <a:endParaRPr lang="ru-RU"/>
        </a:p>
      </dgm:t>
    </dgm:pt>
    <dgm:pt modelId="{1FEA67DD-65EF-4597-8E7E-1D10B62DA722}" type="pres">
      <dgm:prSet presAssocID="{62074579-AA45-484D-A564-46726A94651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AFC1478-D77A-4D5B-A1DB-2AD1B33B1248}" type="pres">
      <dgm:prSet presAssocID="{FD5AC63E-4AAE-48B4-8D03-4516ABE67F11}" presName="root" presStyleCnt="0">
        <dgm:presLayoutVars>
          <dgm:chMax/>
          <dgm:chPref/>
        </dgm:presLayoutVars>
      </dgm:prSet>
      <dgm:spPr/>
    </dgm:pt>
    <dgm:pt modelId="{8EB07CC0-6EB0-4633-812C-3371F2C8EBA5}" type="pres">
      <dgm:prSet presAssocID="{FD5AC63E-4AAE-48B4-8D03-4516ABE67F11}" presName="rootComposite" presStyleCnt="0">
        <dgm:presLayoutVars/>
      </dgm:prSet>
      <dgm:spPr/>
    </dgm:pt>
    <dgm:pt modelId="{C18D63F2-AE1B-4CEE-8D4A-9463B6CB0740}" type="pres">
      <dgm:prSet presAssocID="{FD5AC63E-4AAE-48B4-8D03-4516ABE67F11}" presName="ParentAccent" presStyleLbl="alignNode1" presStyleIdx="0" presStyleCnt="2"/>
      <dgm:spPr/>
    </dgm:pt>
    <dgm:pt modelId="{96D986DC-311E-48F6-8A2B-C2416F2DB1B0}" type="pres">
      <dgm:prSet presAssocID="{FD5AC63E-4AAE-48B4-8D03-4516ABE67F11}" presName="ParentSmallAccent" presStyleLbl="fgAcc1" presStyleIdx="0" presStyleCnt="2"/>
      <dgm:spPr/>
    </dgm:pt>
    <dgm:pt modelId="{6668A9E2-05D8-43AC-96FB-272D054B8DBA}" type="pres">
      <dgm:prSet presAssocID="{FD5AC63E-4AAE-48B4-8D03-4516ABE67F11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CE80B-BCFF-469B-80FB-DFFF9B87BC88}" type="pres">
      <dgm:prSet presAssocID="{FD5AC63E-4AAE-48B4-8D03-4516ABE67F11}" presName="childShape" presStyleCnt="0">
        <dgm:presLayoutVars>
          <dgm:chMax val="0"/>
          <dgm:chPref val="0"/>
        </dgm:presLayoutVars>
      </dgm:prSet>
      <dgm:spPr/>
    </dgm:pt>
    <dgm:pt modelId="{7FDD35AF-46FE-43E1-A5FD-F203877CC478}" type="pres">
      <dgm:prSet presAssocID="{750F58F0-4308-4626-B955-DE366FFD829B}" presName="childComposite" presStyleCnt="0">
        <dgm:presLayoutVars>
          <dgm:chMax val="0"/>
          <dgm:chPref val="0"/>
        </dgm:presLayoutVars>
      </dgm:prSet>
      <dgm:spPr/>
    </dgm:pt>
    <dgm:pt modelId="{F3A3E8B1-4D23-4B5F-B693-2C1E5C215A64}" type="pres">
      <dgm:prSet presAssocID="{750F58F0-4308-4626-B955-DE366FFD829B}" presName="ChildAccent" presStyleLbl="solidFgAcc1" presStyleIdx="0" presStyleCnt="6"/>
      <dgm:spPr/>
    </dgm:pt>
    <dgm:pt modelId="{B1457850-38DE-42DE-A7AD-D0D73D6A5739}" type="pres">
      <dgm:prSet presAssocID="{750F58F0-4308-4626-B955-DE366FFD829B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DBBB3-39E7-4B65-B235-C0AE46553EB3}" type="pres">
      <dgm:prSet presAssocID="{08207D9D-00C4-4B1A-B5F3-82C391004A89}" presName="childComposite" presStyleCnt="0">
        <dgm:presLayoutVars>
          <dgm:chMax val="0"/>
          <dgm:chPref val="0"/>
        </dgm:presLayoutVars>
      </dgm:prSet>
      <dgm:spPr/>
    </dgm:pt>
    <dgm:pt modelId="{9792B5D1-2D13-4F86-A920-94FADF782FDC}" type="pres">
      <dgm:prSet presAssocID="{08207D9D-00C4-4B1A-B5F3-82C391004A89}" presName="ChildAccent" presStyleLbl="solidFgAcc1" presStyleIdx="1" presStyleCnt="6"/>
      <dgm:spPr/>
    </dgm:pt>
    <dgm:pt modelId="{975481B7-4A25-4E2F-B2E5-4BC715C20CAB}" type="pres">
      <dgm:prSet presAssocID="{08207D9D-00C4-4B1A-B5F3-82C391004A89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715BF-EEA3-454A-8FC9-8493BA035011}" type="pres">
      <dgm:prSet presAssocID="{9E809BAC-9718-42B9-9665-A59E9CC7A0DB}" presName="childComposite" presStyleCnt="0">
        <dgm:presLayoutVars>
          <dgm:chMax val="0"/>
          <dgm:chPref val="0"/>
        </dgm:presLayoutVars>
      </dgm:prSet>
      <dgm:spPr/>
    </dgm:pt>
    <dgm:pt modelId="{3AEBE5C6-C552-4B4B-B380-E3A7E4772B56}" type="pres">
      <dgm:prSet presAssocID="{9E809BAC-9718-42B9-9665-A59E9CC7A0DB}" presName="ChildAccent" presStyleLbl="solidFgAcc1" presStyleIdx="2" presStyleCnt="6"/>
      <dgm:spPr/>
    </dgm:pt>
    <dgm:pt modelId="{8527CE11-23E1-4A18-9A7A-F44F4E2EB534}" type="pres">
      <dgm:prSet presAssocID="{9E809BAC-9718-42B9-9665-A59E9CC7A0DB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463E6-358B-40B8-AC25-F69FF1BD2FDB}" type="pres">
      <dgm:prSet presAssocID="{02B61C76-D0ED-4A3A-B9DE-58045DEA943B}" presName="root" presStyleCnt="0">
        <dgm:presLayoutVars>
          <dgm:chMax/>
          <dgm:chPref/>
        </dgm:presLayoutVars>
      </dgm:prSet>
      <dgm:spPr/>
    </dgm:pt>
    <dgm:pt modelId="{8A3BF368-5DE8-4A30-A888-F255D6C91746}" type="pres">
      <dgm:prSet presAssocID="{02B61C76-D0ED-4A3A-B9DE-58045DEA943B}" presName="rootComposite" presStyleCnt="0">
        <dgm:presLayoutVars/>
      </dgm:prSet>
      <dgm:spPr/>
    </dgm:pt>
    <dgm:pt modelId="{D00BF373-0ED9-4961-9C8B-8439A30EA5F7}" type="pres">
      <dgm:prSet presAssocID="{02B61C76-D0ED-4A3A-B9DE-58045DEA943B}" presName="ParentAccent" presStyleLbl="alignNode1" presStyleIdx="1" presStyleCnt="2"/>
      <dgm:spPr/>
    </dgm:pt>
    <dgm:pt modelId="{339A2BF6-A3D2-4988-A833-9471EBEC874E}" type="pres">
      <dgm:prSet presAssocID="{02B61C76-D0ED-4A3A-B9DE-58045DEA943B}" presName="ParentSmallAccent" presStyleLbl="fgAcc1" presStyleIdx="1" presStyleCnt="2"/>
      <dgm:spPr/>
    </dgm:pt>
    <dgm:pt modelId="{4A9B9AFC-1D60-4E81-9A5D-AB0DA424E289}" type="pres">
      <dgm:prSet presAssocID="{02B61C76-D0ED-4A3A-B9DE-58045DEA943B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83992-C85D-4948-B067-1027CF86978B}" type="pres">
      <dgm:prSet presAssocID="{02B61C76-D0ED-4A3A-B9DE-58045DEA943B}" presName="childShape" presStyleCnt="0">
        <dgm:presLayoutVars>
          <dgm:chMax val="0"/>
          <dgm:chPref val="0"/>
        </dgm:presLayoutVars>
      </dgm:prSet>
      <dgm:spPr/>
    </dgm:pt>
    <dgm:pt modelId="{D12C3F39-B4D2-49B2-AF8E-426380756E43}" type="pres">
      <dgm:prSet presAssocID="{38FD5E9D-BAEE-4DCD-88C8-53C0B531CCE9}" presName="childComposite" presStyleCnt="0">
        <dgm:presLayoutVars>
          <dgm:chMax val="0"/>
          <dgm:chPref val="0"/>
        </dgm:presLayoutVars>
      </dgm:prSet>
      <dgm:spPr/>
    </dgm:pt>
    <dgm:pt modelId="{0A605538-6764-4A68-ACAA-4B25AE7D748A}" type="pres">
      <dgm:prSet presAssocID="{38FD5E9D-BAEE-4DCD-88C8-53C0B531CCE9}" presName="ChildAccent" presStyleLbl="solidFgAcc1" presStyleIdx="3" presStyleCnt="6"/>
      <dgm:spPr/>
    </dgm:pt>
    <dgm:pt modelId="{C30657E5-2734-4F55-8886-17F5348E9AA4}" type="pres">
      <dgm:prSet presAssocID="{38FD5E9D-BAEE-4DCD-88C8-53C0B531CCE9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89098-7817-453C-8ECB-E0F8C9809EC0}" type="pres">
      <dgm:prSet presAssocID="{135ED6A6-230C-4420-AFB5-9415B0900E43}" presName="childComposite" presStyleCnt="0">
        <dgm:presLayoutVars>
          <dgm:chMax val="0"/>
          <dgm:chPref val="0"/>
        </dgm:presLayoutVars>
      </dgm:prSet>
      <dgm:spPr/>
    </dgm:pt>
    <dgm:pt modelId="{02DA610E-85DD-4179-A5EC-1279C6D8EE37}" type="pres">
      <dgm:prSet presAssocID="{135ED6A6-230C-4420-AFB5-9415B0900E43}" presName="ChildAccent" presStyleLbl="solidFgAcc1" presStyleIdx="4" presStyleCnt="6"/>
      <dgm:spPr/>
    </dgm:pt>
    <dgm:pt modelId="{3C3689E2-4379-4701-9CB2-E4998840DFC5}" type="pres">
      <dgm:prSet presAssocID="{135ED6A6-230C-4420-AFB5-9415B0900E43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CCE3A-9253-4792-BDC8-0C255FD0B81C}" type="pres">
      <dgm:prSet presAssocID="{2E3639C2-A7C9-4A8B-A0C4-4F36053403A8}" presName="childComposite" presStyleCnt="0">
        <dgm:presLayoutVars>
          <dgm:chMax val="0"/>
          <dgm:chPref val="0"/>
        </dgm:presLayoutVars>
      </dgm:prSet>
      <dgm:spPr/>
    </dgm:pt>
    <dgm:pt modelId="{1AEB8BB6-C7BD-42DF-A441-9F1C38E56FA5}" type="pres">
      <dgm:prSet presAssocID="{2E3639C2-A7C9-4A8B-A0C4-4F36053403A8}" presName="ChildAccent" presStyleLbl="solidFgAcc1" presStyleIdx="5" presStyleCnt="6"/>
      <dgm:spPr/>
    </dgm:pt>
    <dgm:pt modelId="{0D10F27D-C393-42F6-815A-32BAC1054F1A}" type="pres">
      <dgm:prSet presAssocID="{2E3639C2-A7C9-4A8B-A0C4-4F36053403A8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F45E2-6E71-4D69-A5CF-2820EBE0C3BC}" type="presOf" srcId="{62074579-AA45-484D-A564-46726A946512}" destId="{1FEA67DD-65EF-4597-8E7E-1D10B62DA722}" srcOrd="0" destOrd="0" presId="urn:microsoft.com/office/officeart/2008/layout/SquareAccentList"/>
    <dgm:cxn modelId="{11024CE1-C045-4879-9405-262AE398EB02}" srcId="{62074579-AA45-484D-A564-46726A946512}" destId="{FD5AC63E-4AAE-48B4-8D03-4516ABE67F11}" srcOrd="0" destOrd="0" parTransId="{A5CBBE4F-A916-4364-87A3-888AE6CF49A3}" sibTransId="{F75FA622-9C50-4548-92B6-627E96CC9BE3}"/>
    <dgm:cxn modelId="{B3672BEC-90B0-44B0-AF60-E20EAA3BDB8A}" type="presOf" srcId="{38FD5E9D-BAEE-4DCD-88C8-53C0B531CCE9}" destId="{C30657E5-2734-4F55-8886-17F5348E9AA4}" srcOrd="0" destOrd="0" presId="urn:microsoft.com/office/officeart/2008/layout/SquareAccentList"/>
    <dgm:cxn modelId="{D913FFCC-6E87-4DBA-AC37-6361998F5BEB}" srcId="{02B61C76-D0ED-4A3A-B9DE-58045DEA943B}" destId="{2E3639C2-A7C9-4A8B-A0C4-4F36053403A8}" srcOrd="2" destOrd="0" parTransId="{C03FE5A9-B2E0-42E0-A1ED-417B4B0FB749}" sibTransId="{26DAEB53-22B2-4790-9CB3-EBDD81E28859}"/>
    <dgm:cxn modelId="{4DA605FC-65A7-4FA2-8258-9A305CF2DE63}" type="presOf" srcId="{135ED6A6-230C-4420-AFB5-9415B0900E43}" destId="{3C3689E2-4379-4701-9CB2-E4998840DFC5}" srcOrd="0" destOrd="0" presId="urn:microsoft.com/office/officeart/2008/layout/SquareAccentList"/>
    <dgm:cxn modelId="{7D3EF8C7-64F3-43F6-B8DF-4A95C01A0E07}" type="presOf" srcId="{02B61C76-D0ED-4A3A-B9DE-58045DEA943B}" destId="{4A9B9AFC-1D60-4E81-9A5D-AB0DA424E289}" srcOrd="0" destOrd="0" presId="urn:microsoft.com/office/officeart/2008/layout/SquareAccentList"/>
    <dgm:cxn modelId="{52FE7107-89FA-4F82-AC60-7EB0155B5728}" srcId="{FD5AC63E-4AAE-48B4-8D03-4516ABE67F11}" destId="{750F58F0-4308-4626-B955-DE366FFD829B}" srcOrd="0" destOrd="0" parTransId="{AE0FDD70-9942-4257-A709-B94D04D34874}" sibTransId="{C0EA0CBD-763E-4DF1-8129-E25090206C08}"/>
    <dgm:cxn modelId="{28F1E8C5-C7B1-459D-985B-39683CF30182}" srcId="{02B61C76-D0ED-4A3A-B9DE-58045DEA943B}" destId="{135ED6A6-230C-4420-AFB5-9415B0900E43}" srcOrd="1" destOrd="0" parTransId="{31A136C8-30CD-4068-A0CE-D0806FE97316}" sibTransId="{402A8A3A-867A-4BCD-A3F4-1742E07263E4}"/>
    <dgm:cxn modelId="{57A1DBCD-FB71-4AB5-8A51-630EE30EE59B}" srcId="{FD5AC63E-4AAE-48B4-8D03-4516ABE67F11}" destId="{9E809BAC-9718-42B9-9665-A59E9CC7A0DB}" srcOrd="2" destOrd="0" parTransId="{F6256200-79F5-4C2B-AF2E-C3B220EB8644}" sibTransId="{DAB48E29-BB37-492C-BC24-F58A7EE3117E}"/>
    <dgm:cxn modelId="{61F673F0-B5AD-4688-8C45-26278A21DCAD}" type="presOf" srcId="{9E809BAC-9718-42B9-9665-A59E9CC7A0DB}" destId="{8527CE11-23E1-4A18-9A7A-F44F4E2EB534}" srcOrd="0" destOrd="0" presId="urn:microsoft.com/office/officeart/2008/layout/SquareAccentList"/>
    <dgm:cxn modelId="{EF524BB3-AB61-41DF-B1F1-BE09E9BFD4AB}" type="presOf" srcId="{2E3639C2-A7C9-4A8B-A0C4-4F36053403A8}" destId="{0D10F27D-C393-42F6-815A-32BAC1054F1A}" srcOrd="0" destOrd="0" presId="urn:microsoft.com/office/officeart/2008/layout/SquareAccentList"/>
    <dgm:cxn modelId="{5337FC25-A510-4AAE-BC89-33895A8680FC}" type="presOf" srcId="{FD5AC63E-4AAE-48B4-8D03-4516ABE67F11}" destId="{6668A9E2-05D8-43AC-96FB-272D054B8DBA}" srcOrd="0" destOrd="0" presId="urn:microsoft.com/office/officeart/2008/layout/SquareAccentList"/>
    <dgm:cxn modelId="{89A0BE5D-31D7-46F5-846C-2F7FBFF95076}" srcId="{02B61C76-D0ED-4A3A-B9DE-58045DEA943B}" destId="{38FD5E9D-BAEE-4DCD-88C8-53C0B531CCE9}" srcOrd="0" destOrd="0" parTransId="{0AF3E8CA-7453-4FF0-8D66-D17771031ACB}" sibTransId="{F88E1441-F20C-4267-844A-FDC0331C6D1F}"/>
    <dgm:cxn modelId="{22A45B77-A58B-49DA-B8DB-DAADDFF83D97}" type="presOf" srcId="{08207D9D-00C4-4B1A-B5F3-82C391004A89}" destId="{975481B7-4A25-4E2F-B2E5-4BC715C20CAB}" srcOrd="0" destOrd="0" presId="urn:microsoft.com/office/officeart/2008/layout/SquareAccentList"/>
    <dgm:cxn modelId="{4EC1533B-7B39-4AF1-9C2A-FF66C8241135}" srcId="{62074579-AA45-484D-A564-46726A946512}" destId="{02B61C76-D0ED-4A3A-B9DE-58045DEA943B}" srcOrd="1" destOrd="0" parTransId="{62B497C5-72E3-48EF-813A-6D868F47612C}" sibTransId="{AB2F470F-F447-4D2B-8D1C-8FA3AF184D5A}"/>
    <dgm:cxn modelId="{615CA8BB-9599-468F-8F9C-877974B498F7}" type="presOf" srcId="{750F58F0-4308-4626-B955-DE366FFD829B}" destId="{B1457850-38DE-42DE-A7AD-D0D73D6A5739}" srcOrd="0" destOrd="0" presId="urn:microsoft.com/office/officeart/2008/layout/SquareAccentList"/>
    <dgm:cxn modelId="{17577EFD-2C67-458E-8826-5A8853B69D27}" srcId="{FD5AC63E-4AAE-48B4-8D03-4516ABE67F11}" destId="{08207D9D-00C4-4B1A-B5F3-82C391004A89}" srcOrd="1" destOrd="0" parTransId="{A2E9DCFD-BE51-4860-890B-4E178CC69219}" sibTransId="{52691F86-512A-4686-AC13-CDBCC5EA6787}"/>
    <dgm:cxn modelId="{8907D7F4-DB2B-4166-A263-6E395D747CF2}" type="presParOf" srcId="{1FEA67DD-65EF-4597-8E7E-1D10B62DA722}" destId="{2AFC1478-D77A-4D5B-A1DB-2AD1B33B1248}" srcOrd="0" destOrd="0" presId="urn:microsoft.com/office/officeart/2008/layout/SquareAccentList"/>
    <dgm:cxn modelId="{D6435971-9BDD-4897-AC3C-7E606FED9A08}" type="presParOf" srcId="{2AFC1478-D77A-4D5B-A1DB-2AD1B33B1248}" destId="{8EB07CC0-6EB0-4633-812C-3371F2C8EBA5}" srcOrd="0" destOrd="0" presId="urn:microsoft.com/office/officeart/2008/layout/SquareAccentList"/>
    <dgm:cxn modelId="{0F5D072C-9EA6-4BF7-8357-9E9B329A88B7}" type="presParOf" srcId="{8EB07CC0-6EB0-4633-812C-3371F2C8EBA5}" destId="{C18D63F2-AE1B-4CEE-8D4A-9463B6CB0740}" srcOrd="0" destOrd="0" presId="urn:microsoft.com/office/officeart/2008/layout/SquareAccentList"/>
    <dgm:cxn modelId="{AB3D4E21-B010-4086-AFA0-8A8360FA11D1}" type="presParOf" srcId="{8EB07CC0-6EB0-4633-812C-3371F2C8EBA5}" destId="{96D986DC-311E-48F6-8A2B-C2416F2DB1B0}" srcOrd="1" destOrd="0" presId="urn:microsoft.com/office/officeart/2008/layout/SquareAccentList"/>
    <dgm:cxn modelId="{6401AD35-0DD8-4442-A3D9-F7284E217072}" type="presParOf" srcId="{8EB07CC0-6EB0-4633-812C-3371F2C8EBA5}" destId="{6668A9E2-05D8-43AC-96FB-272D054B8DBA}" srcOrd="2" destOrd="0" presId="urn:microsoft.com/office/officeart/2008/layout/SquareAccentList"/>
    <dgm:cxn modelId="{570B2309-B4F5-4C8F-8145-CC457772FB6B}" type="presParOf" srcId="{2AFC1478-D77A-4D5B-A1DB-2AD1B33B1248}" destId="{2EECE80B-BCFF-469B-80FB-DFFF9B87BC88}" srcOrd="1" destOrd="0" presId="urn:microsoft.com/office/officeart/2008/layout/SquareAccentList"/>
    <dgm:cxn modelId="{8362F165-83D8-4703-85CB-A8B60C309C5F}" type="presParOf" srcId="{2EECE80B-BCFF-469B-80FB-DFFF9B87BC88}" destId="{7FDD35AF-46FE-43E1-A5FD-F203877CC478}" srcOrd="0" destOrd="0" presId="urn:microsoft.com/office/officeart/2008/layout/SquareAccentList"/>
    <dgm:cxn modelId="{0CA688BC-D86E-4187-A1F7-433CF9BF78E5}" type="presParOf" srcId="{7FDD35AF-46FE-43E1-A5FD-F203877CC478}" destId="{F3A3E8B1-4D23-4B5F-B693-2C1E5C215A64}" srcOrd="0" destOrd="0" presId="urn:microsoft.com/office/officeart/2008/layout/SquareAccentList"/>
    <dgm:cxn modelId="{4DBC0F3C-EB9C-4033-AE7F-5FC7F55367F3}" type="presParOf" srcId="{7FDD35AF-46FE-43E1-A5FD-F203877CC478}" destId="{B1457850-38DE-42DE-A7AD-D0D73D6A5739}" srcOrd="1" destOrd="0" presId="urn:microsoft.com/office/officeart/2008/layout/SquareAccentList"/>
    <dgm:cxn modelId="{6227FBBD-629C-489F-A3EB-021FFECB99BC}" type="presParOf" srcId="{2EECE80B-BCFF-469B-80FB-DFFF9B87BC88}" destId="{4A3DBBB3-39E7-4B65-B235-C0AE46553EB3}" srcOrd="1" destOrd="0" presId="urn:microsoft.com/office/officeart/2008/layout/SquareAccentList"/>
    <dgm:cxn modelId="{85AC7DD7-3F31-49D0-A98F-65AD93838C61}" type="presParOf" srcId="{4A3DBBB3-39E7-4B65-B235-C0AE46553EB3}" destId="{9792B5D1-2D13-4F86-A920-94FADF782FDC}" srcOrd="0" destOrd="0" presId="urn:microsoft.com/office/officeart/2008/layout/SquareAccentList"/>
    <dgm:cxn modelId="{3D968D5E-73B0-48DB-BE97-37608A5CD4FB}" type="presParOf" srcId="{4A3DBBB3-39E7-4B65-B235-C0AE46553EB3}" destId="{975481B7-4A25-4E2F-B2E5-4BC715C20CAB}" srcOrd="1" destOrd="0" presId="urn:microsoft.com/office/officeart/2008/layout/SquareAccentList"/>
    <dgm:cxn modelId="{780FAEF6-5C7C-4595-8F43-D96AD0034BCE}" type="presParOf" srcId="{2EECE80B-BCFF-469B-80FB-DFFF9B87BC88}" destId="{92E715BF-EEA3-454A-8FC9-8493BA035011}" srcOrd="2" destOrd="0" presId="urn:microsoft.com/office/officeart/2008/layout/SquareAccentList"/>
    <dgm:cxn modelId="{A0B83F51-8A95-4541-A437-13A485C8A342}" type="presParOf" srcId="{92E715BF-EEA3-454A-8FC9-8493BA035011}" destId="{3AEBE5C6-C552-4B4B-B380-E3A7E4772B56}" srcOrd="0" destOrd="0" presId="urn:microsoft.com/office/officeart/2008/layout/SquareAccentList"/>
    <dgm:cxn modelId="{DD21661C-D44C-43A0-BFB5-84E179CAFB7A}" type="presParOf" srcId="{92E715BF-EEA3-454A-8FC9-8493BA035011}" destId="{8527CE11-23E1-4A18-9A7A-F44F4E2EB534}" srcOrd="1" destOrd="0" presId="urn:microsoft.com/office/officeart/2008/layout/SquareAccentList"/>
    <dgm:cxn modelId="{3463E817-CA5A-404F-ADD4-653E18317643}" type="presParOf" srcId="{1FEA67DD-65EF-4597-8E7E-1D10B62DA722}" destId="{8F6463E6-358B-40B8-AC25-F69FF1BD2FDB}" srcOrd="1" destOrd="0" presId="urn:microsoft.com/office/officeart/2008/layout/SquareAccentList"/>
    <dgm:cxn modelId="{1AA0503D-201B-41EB-BD57-7AE0EB8401A6}" type="presParOf" srcId="{8F6463E6-358B-40B8-AC25-F69FF1BD2FDB}" destId="{8A3BF368-5DE8-4A30-A888-F255D6C91746}" srcOrd="0" destOrd="0" presId="urn:microsoft.com/office/officeart/2008/layout/SquareAccentList"/>
    <dgm:cxn modelId="{7E2B12BB-F589-40E2-BD60-2237E9A7F11D}" type="presParOf" srcId="{8A3BF368-5DE8-4A30-A888-F255D6C91746}" destId="{D00BF373-0ED9-4961-9C8B-8439A30EA5F7}" srcOrd="0" destOrd="0" presId="urn:microsoft.com/office/officeart/2008/layout/SquareAccentList"/>
    <dgm:cxn modelId="{80B12E67-CC5C-4BAE-BDE1-6ADA289CEB53}" type="presParOf" srcId="{8A3BF368-5DE8-4A30-A888-F255D6C91746}" destId="{339A2BF6-A3D2-4988-A833-9471EBEC874E}" srcOrd="1" destOrd="0" presId="urn:microsoft.com/office/officeart/2008/layout/SquareAccentList"/>
    <dgm:cxn modelId="{F6D0664B-B2D5-4AE5-874A-E5681D10A451}" type="presParOf" srcId="{8A3BF368-5DE8-4A30-A888-F255D6C91746}" destId="{4A9B9AFC-1D60-4E81-9A5D-AB0DA424E289}" srcOrd="2" destOrd="0" presId="urn:microsoft.com/office/officeart/2008/layout/SquareAccentList"/>
    <dgm:cxn modelId="{04F16804-D85E-4F9C-A3F4-9F0EE71A716E}" type="presParOf" srcId="{8F6463E6-358B-40B8-AC25-F69FF1BD2FDB}" destId="{8C483992-C85D-4948-B067-1027CF86978B}" srcOrd="1" destOrd="0" presId="urn:microsoft.com/office/officeart/2008/layout/SquareAccentList"/>
    <dgm:cxn modelId="{0DDD8FD2-309C-4178-B0C1-BD1A19EFF08D}" type="presParOf" srcId="{8C483992-C85D-4948-B067-1027CF86978B}" destId="{D12C3F39-B4D2-49B2-AF8E-426380756E43}" srcOrd="0" destOrd="0" presId="urn:microsoft.com/office/officeart/2008/layout/SquareAccentList"/>
    <dgm:cxn modelId="{D054DD65-9B77-408F-9EA4-5AB5371A2732}" type="presParOf" srcId="{D12C3F39-B4D2-49B2-AF8E-426380756E43}" destId="{0A605538-6764-4A68-ACAA-4B25AE7D748A}" srcOrd="0" destOrd="0" presId="urn:microsoft.com/office/officeart/2008/layout/SquareAccentList"/>
    <dgm:cxn modelId="{8166CEBC-CAF6-458A-9033-68FDFA3BD7CB}" type="presParOf" srcId="{D12C3F39-B4D2-49B2-AF8E-426380756E43}" destId="{C30657E5-2734-4F55-8886-17F5348E9AA4}" srcOrd="1" destOrd="0" presId="urn:microsoft.com/office/officeart/2008/layout/SquareAccentList"/>
    <dgm:cxn modelId="{0D357E75-1F52-4CD4-9E72-1E5F1E8022F8}" type="presParOf" srcId="{8C483992-C85D-4948-B067-1027CF86978B}" destId="{0A989098-7817-453C-8ECB-E0F8C9809EC0}" srcOrd="1" destOrd="0" presId="urn:microsoft.com/office/officeart/2008/layout/SquareAccentList"/>
    <dgm:cxn modelId="{0B09D758-4493-465B-B026-03753C37B845}" type="presParOf" srcId="{0A989098-7817-453C-8ECB-E0F8C9809EC0}" destId="{02DA610E-85DD-4179-A5EC-1279C6D8EE37}" srcOrd="0" destOrd="0" presId="urn:microsoft.com/office/officeart/2008/layout/SquareAccentList"/>
    <dgm:cxn modelId="{5057106F-B918-460E-8C95-69A47AD600BE}" type="presParOf" srcId="{0A989098-7817-453C-8ECB-E0F8C9809EC0}" destId="{3C3689E2-4379-4701-9CB2-E4998840DFC5}" srcOrd="1" destOrd="0" presId="urn:microsoft.com/office/officeart/2008/layout/SquareAccentList"/>
    <dgm:cxn modelId="{A4059E62-09EB-4E6A-A8DD-C8474EB67B4F}" type="presParOf" srcId="{8C483992-C85D-4948-B067-1027CF86978B}" destId="{402CCE3A-9253-4792-BDC8-0C255FD0B81C}" srcOrd="2" destOrd="0" presId="urn:microsoft.com/office/officeart/2008/layout/SquareAccentList"/>
    <dgm:cxn modelId="{26F52881-2C1B-4878-981E-4EC5C7D6B714}" type="presParOf" srcId="{402CCE3A-9253-4792-BDC8-0C255FD0B81C}" destId="{1AEB8BB6-C7BD-42DF-A441-9F1C38E56FA5}" srcOrd="0" destOrd="0" presId="urn:microsoft.com/office/officeart/2008/layout/SquareAccentList"/>
    <dgm:cxn modelId="{B636530C-A273-4306-A007-56A2CCC624F6}" type="presParOf" srcId="{402CCE3A-9253-4792-BDC8-0C255FD0B81C}" destId="{0D10F27D-C393-42F6-815A-32BAC1054F1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74579-AA45-484D-A564-46726A94651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AC63E-4AAE-48B4-8D03-4516ABE67F1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Директива </a:t>
          </a:r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RoHS 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2011/65/</a:t>
          </a:r>
          <a:r>
            <a:rPr lang="en-GB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</a:t>
          </a:r>
          <a:endParaRPr lang="ru-RU" sz="2000" b="1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ru-RU" sz="2000" b="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 ограничению использования опасных веществ в </a:t>
          </a:r>
          <a:r>
            <a:rPr lang="ru-RU" sz="2000" b="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endParaRPr lang="ru-RU" sz="2000" b="0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CBBE4F-A916-4364-87A3-888AE6CF49A3}" type="parTrans" cxnId="{11024CE1-C045-4879-9405-262AE398EB02}">
      <dgm:prSet/>
      <dgm:spPr/>
      <dgm:t>
        <a:bodyPr/>
        <a:lstStyle/>
        <a:p>
          <a:endParaRPr lang="ru-RU"/>
        </a:p>
      </dgm:t>
    </dgm:pt>
    <dgm:pt modelId="{F75FA622-9C50-4548-92B6-627E96CC9BE3}" type="sibTrans" cxnId="{11024CE1-C045-4879-9405-262AE398EB02}">
      <dgm:prSet/>
      <dgm:spPr/>
      <dgm:t>
        <a:bodyPr/>
        <a:lstStyle/>
        <a:p>
          <a:endParaRPr lang="ru-RU"/>
        </a:p>
      </dgm:t>
    </dgm:pt>
    <dgm:pt modelId="{750F58F0-4308-4626-B955-DE366FFD829B}">
      <dgm:prSet phldrT="[Текст]" custT="1"/>
      <dgm:spPr/>
      <dgm:t>
        <a:bodyPr/>
        <a:lstStyle/>
        <a:p>
          <a:r>
            <a:rPr lang="ru-RU" sz="1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надзорные органы </a:t>
          </a:r>
          <a:r>
            <a:rPr lang="en-US" sz="1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 </a:t>
          </a:r>
          <a:r>
            <a:rPr lang="ru-RU" sz="1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усиливают контроль за размещаемой продукцией: продукция, не имеющая подтверждающей документации (в соответствии с  </a:t>
          </a:r>
          <a:r>
            <a:rPr lang="ru-RU" sz="1300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RoHS</a:t>
          </a:r>
          <a:r>
            <a:rPr lang="ru-RU" sz="1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), не допускается к размещению на территории стран-членов ЕС;</a:t>
          </a:r>
        </a:p>
        <a:p>
          <a:endParaRPr lang="ru-RU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0FDD70-9942-4257-A709-B94D04D34874}" type="parTrans" cxnId="{52FE7107-89FA-4F82-AC60-7EB0155B5728}">
      <dgm:prSet/>
      <dgm:spPr/>
      <dgm:t>
        <a:bodyPr/>
        <a:lstStyle/>
        <a:p>
          <a:endParaRPr lang="ru-RU"/>
        </a:p>
      </dgm:t>
    </dgm:pt>
    <dgm:pt modelId="{C0EA0CBD-763E-4DF1-8129-E25090206C08}" type="sibTrans" cxnId="{52FE7107-89FA-4F82-AC60-7EB0155B5728}">
      <dgm:prSet/>
      <dgm:spPr/>
      <dgm:t>
        <a:bodyPr/>
        <a:lstStyle/>
        <a:p>
          <a:endParaRPr lang="ru-RU"/>
        </a:p>
      </dgm:t>
    </dgm:pt>
    <dgm:pt modelId="{08207D9D-00C4-4B1A-B5F3-82C391004A89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 экспорте в страны ЕС, признаются исследования только тех испытательных лабораторий, область аккредитации которых включает международные стандарты.</a:t>
          </a:r>
          <a:endParaRPr lang="ru-RU" sz="13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E9DCFD-BE51-4860-890B-4E178CC69219}" type="parTrans" cxnId="{17577EFD-2C67-458E-8826-5A8853B69D27}">
      <dgm:prSet/>
      <dgm:spPr/>
      <dgm:t>
        <a:bodyPr/>
        <a:lstStyle/>
        <a:p>
          <a:endParaRPr lang="ru-RU"/>
        </a:p>
      </dgm:t>
    </dgm:pt>
    <dgm:pt modelId="{52691F86-512A-4686-AC13-CDBCC5EA6787}" type="sibTrans" cxnId="{17577EFD-2C67-458E-8826-5A8853B69D27}">
      <dgm:prSet/>
      <dgm:spPr/>
      <dgm:t>
        <a:bodyPr/>
        <a:lstStyle/>
        <a:p>
          <a:endParaRPr lang="ru-RU"/>
        </a:p>
      </dgm:t>
    </dgm:pt>
    <dgm:pt modelId="{02B61C76-D0ED-4A3A-B9DE-58045DEA943B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Директива </a:t>
          </a:r>
          <a:r>
            <a:rPr lang="en-GB" sz="2000" b="1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WEEE</a:t>
          </a:r>
          <a:r>
            <a:rPr lang="en-GB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2012/19/EU</a:t>
          </a:r>
          <a:endParaRPr lang="ru-RU" sz="2000" b="1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по отходам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endParaRPr lang="ru-RU" sz="2000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endParaRPr lang="ru-RU" sz="2000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B497C5-72E3-48EF-813A-6D868F47612C}" type="parTrans" cxnId="{4EC1533B-7B39-4AF1-9C2A-FF66C8241135}">
      <dgm:prSet/>
      <dgm:spPr/>
      <dgm:t>
        <a:bodyPr/>
        <a:lstStyle/>
        <a:p>
          <a:endParaRPr lang="ru-RU"/>
        </a:p>
      </dgm:t>
    </dgm:pt>
    <dgm:pt modelId="{AB2F470F-F447-4D2B-8D1C-8FA3AF184D5A}" type="sibTrans" cxnId="{4EC1533B-7B39-4AF1-9C2A-FF66C8241135}">
      <dgm:prSet/>
      <dgm:spPr/>
      <dgm:t>
        <a:bodyPr/>
        <a:lstStyle/>
        <a:p>
          <a:endParaRPr lang="ru-RU"/>
        </a:p>
      </dgm:t>
    </dgm:pt>
    <dgm:pt modelId="{38FD5E9D-BAEE-4DCD-88C8-53C0B531CCE9}">
      <dgm:prSet phldrT="[Текст]" custT="1"/>
      <dgm:spPr/>
      <dgm:t>
        <a:bodyPr/>
        <a:lstStyle/>
        <a:p>
          <a:r>
            <a:rPr lang="ru-RU" sz="1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устанавливает новые контрольные целевые показатели по переработке отходов: к 2016 г. –45% от веса </a:t>
          </a:r>
          <a:r>
            <a:rPr lang="ru-RU" sz="1300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r>
            <a:rPr lang="ru-RU" sz="1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выпущенных на рынок, к 2019 г. – 65%, а по некоторым видам товаров и 85%;</a:t>
          </a:r>
          <a:endParaRPr lang="ru-RU" sz="13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F3E8CA-7453-4FF0-8D66-D17771031ACB}" type="parTrans" cxnId="{89A0BE5D-31D7-46F5-846C-2F7FBFF95076}">
      <dgm:prSet/>
      <dgm:spPr/>
      <dgm:t>
        <a:bodyPr/>
        <a:lstStyle/>
        <a:p>
          <a:endParaRPr lang="ru-RU"/>
        </a:p>
      </dgm:t>
    </dgm:pt>
    <dgm:pt modelId="{F88E1441-F20C-4267-844A-FDC0331C6D1F}" type="sibTrans" cxnId="{89A0BE5D-31D7-46F5-846C-2F7FBFF95076}">
      <dgm:prSet/>
      <dgm:spPr/>
      <dgm:t>
        <a:bodyPr/>
        <a:lstStyle/>
        <a:p>
          <a:endParaRPr lang="ru-RU"/>
        </a:p>
      </dgm:t>
    </dgm:pt>
    <dgm:pt modelId="{455173FC-58A1-4910-9290-D915DF20B21A}">
      <dgm:prSet custT="1"/>
      <dgm:spPr/>
      <dgm:t>
        <a:bodyPr/>
        <a:lstStyle/>
        <a:p>
          <a:r>
            <a:rPr lang="ru-RU" sz="1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должен быть увеличен ежегодный сбор </a:t>
          </a:r>
          <a:r>
            <a:rPr lang="ru-RU" sz="1300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ОЭЭО</a:t>
          </a:r>
          <a:r>
            <a:rPr lang="ru-RU" sz="13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в расчёте на одного человека; </a:t>
          </a:r>
        </a:p>
      </dgm:t>
    </dgm:pt>
    <dgm:pt modelId="{A93561D3-1840-4979-AA76-D3E9F577AC6B}" type="parTrans" cxnId="{04D59D95-B54C-40B5-8325-00C880FDE2B8}">
      <dgm:prSet/>
      <dgm:spPr/>
      <dgm:t>
        <a:bodyPr/>
        <a:lstStyle/>
        <a:p>
          <a:endParaRPr lang="ru-RU"/>
        </a:p>
      </dgm:t>
    </dgm:pt>
    <dgm:pt modelId="{3B48CAB5-E6D2-4BA2-BDD2-5EAC958988C6}" type="sibTrans" cxnId="{04D59D95-B54C-40B5-8325-00C880FDE2B8}">
      <dgm:prSet/>
      <dgm:spPr/>
      <dgm:t>
        <a:bodyPr/>
        <a:lstStyle/>
        <a:p>
          <a:endParaRPr lang="ru-RU"/>
        </a:p>
      </dgm:t>
    </dgm:pt>
    <dgm:pt modelId="{971B95A5-D3F5-4FFE-8061-AEBA5BDE6A7C}">
      <dgm:prSet custT="1"/>
      <dgm:spPr/>
      <dgm:t>
        <a:bodyPr/>
        <a:lstStyle/>
        <a:p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ужесточен контроль над экспортом.</a:t>
          </a:r>
        </a:p>
      </dgm:t>
    </dgm:pt>
    <dgm:pt modelId="{02651B1A-423C-469D-A89D-D210D9D0C6E3}" type="parTrans" cxnId="{34AD9715-F1C0-43BC-AE84-85F18BCED91D}">
      <dgm:prSet/>
      <dgm:spPr/>
      <dgm:t>
        <a:bodyPr/>
        <a:lstStyle/>
        <a:p>
          <a:endParaRPr lang="ru-RU"/>
        </a:p>
      </dgm:t>
    </dgm:pt>
    <dgm:pt modelId="{2F48BCFB-B88F-40A8-B099-61AB8CB00D85}" type="sibTrans" cxnId="{34AD9715-F1C0-43BC-AE84-85F18BCED91D}">
      <dgm:prSet/>
      <dgm:spPr/>
      <dgm:t>
        <a:bodyPr/>
        <a:lstStyle/>
        <a:p>
          <a:endParaRPr lang="ru-RU"/>
        </a:p>
      </dgm:t>
    </dgm:pt>
    <dgm:pt modelId="{1FEA67DD-65EF-4597-8E7E-1D10B62DA722}" type="pres">
      <dgm:prSet presAssocID="{62074579-AA45-484D-A564-46726A94651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AFC1478-D77A-4D5B-A1DB-2AD1B33B1248}" type="pres">
      <dgm:prSet presAssocID="{FD5AC63E-4AAE-48B4-8D03-4516ABE67F11}" presName="root" presStyleCnt="0">
        <dgm:presLayoutVars>
          <dgm:chMax/>
          <dgm:chPref/>
        </dgm:presLayoutVars>
      </dgm:prSet>
      <dgm:spPr/>
    </dgm:pt>
    <dgm:pt modelId="{8EB07CC0-6EB0-4633-812C-3371F2C8EBA5}" type="pres">
      <dgm:prSet presAssocID="{FD5AC63E-4AAE-48B4-8D03-4516ABE67F11}" presName="rootComposite" presStyleCnt="0">
        <dgm:presLayoutVars/>
      </dgm:prSet>
      <dgm:spPr/>
    </dgm:pt>
    <dgm:pt modelId="{C18D63F2-AE1B-4CEE-8D4A-9463B6CB0740}" type="pres">
      <dgm:prSet presAssocID="{FD5AC63E-4AAE-48B4-8D03-4516ABE67F11}" presName="ParentAccent" presStyleLbl="alignNode1" presStyleIdx="0" presStyleCnt="2"/>
      <dgm:spPr/>
    </dgm:pt>
    <dgm:pt modelId="{96D986DC-311E-48F6-8A2B-C2416F2DB1B0}" type="pres">
      <dgm:prSet presAssocID="{FD5AC63E-4AAE-48B4-8D03-4516ABE67F11}" presName="ParentSmallAccent" presStyleLbl="fgAcc1" presStyleIdx="0" presStyleCnt="2"/>
      <dgm:spPr/>
    </dgm:pt>
    <dgm:pt modelId="{6668A9E2-05D8-43AC-96FB-272D054B8DBA}" type="pres">
      <dgm:prSet presAssocID="{FD5AC63E-4AAE-48B4-8D03-4516ABE67F11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CE80B-BCFF-469B-80FB-DFFF9B87BC88}" type="pres">
      <dgm:prSet presAssocID="{FD5AC63E-4AAE-48B4-8D03-4516ABE67F11}" presName="childShape" presStyleCnt="0">
        <dgm:presLayoutVars>
          <dgm:chMax val="0"/>
          <dgm:chPref val="0"/>
        </dgm:presLayoutVars>
      </dgm:prSet>
      <dgm:spPr/>
    </dgm:pt>
    <dgm:pt modelId="{7FDD35AF-46FE-43E1-A5FD-F203877CC478}" type="pres">
      <dgm:prSet presAssocID="{750F58F0-4308-4626-B955-DE366FFD829B}" presName="childComposite" presStyleCnt="0">
        <dgm:presLayoutVars>
          <dgm:chMax val="0"/>
          <dgm:chPref val="0"/>
        </dgm:presLayoutVars>
      </dgm:prSet>
      <dgm:spPr/>
    </dgm:pt>
    <dgm:pt modelId="{F3A3E8B1-4D23-4B5F-B693-2C1E5C215A64}" type="pres">
      <dgm:prSet presAssocID="{750F58F0-4308-4626-B955-DE366FFD829B}" presName="ChildAccent" presStyleLbl="solidFgAcc1" presStyleIdx="0" presStyleCnt="5"/>
      <dgm:spPr/>
    </dgm:pt>
    <dgm:pt modelId="{B1457850-38DE-42DE-A7AD-D0D73D6A5739}" type="pres">
      <dgm:prSet presAssocID="{750F58F0-4308-4626-B955-DE366FFD829B}" presName="Child" presStyleLbl="revTx" presStyleIdx="1" presStyleCnt="7" custScaleX="102185" custScaleY="176650" custLinFactNeighborX="-491" custLinFactNeighborY="-106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DBBB3-39E7-4B65-B235-C0AE46553EB3}" type="pres">
      <dgm:prSet presAssocID="{08207D9D-00C4-4B1A-B5F3-82C391004A89}" presName="childComposite" presStyleCnt="0">
        <dgm:presLayoutVars>
          <dgm:chMax val="0"/>
          <dgm:chPref val="0"/>
        </dgm:presLayoutVars>
      </dgm:prSet>
      <dgm:spPr/>
    </dgm:pt>
    <dgm:pt modelId="{9792B5D1-2D13-4F86-A920-94FADF782FDC}" type="pres">
      <dgm:prSet presAssocID="{08207D9D-00C4-4B1A-B5F3-82C391004A89}" presName="ChildAccent" presStyleLbl="solidFgAcc1" presStyleIdx="1" presStyleCnt="5"/>
      <dgm:spPr/>
    </dgm:pt>
    <dgm:pt modelId="{975481B7-4A25-4E2F-B2E5-4BC715C20CAB}" type="pres">
      <dgm:prSet presAssocID="{08207D9D-00C4-4B1A-B5F3-82C391004A89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463E6-358B-40B8-AC25-F69FF1BD2FDB}" type="pres">
      <dgm:prSet presAssocID="{02B61C76-D0ED-4A3A-B9DE-58045DEA943B}" presName="root" presStyleCnt="0">
        <dgm:presLayoutVars>
          <dgm:chMax/>
          <dgm:chPref/>
        </dgm:presLayoutVars>
      </dgm:prSet>
      <dgm:spPr/>
    </dgm:pt>
    <dgm:pt modelId="{8A3BF368-5DE8-4A30-A888-F255D6C91746}" type="pres">
      <dgm:prSet presAssocID="{02B61C76-D0ED-4A3A-B9DE-58045DEA943B}" presName="rootComposite" presStyleCnt="0">
        <dgm:presLayoutVars/>
      </dgm:prSet>
      <dgm:spPr/>
    </dgm:pt>
    <dgm:pt modelId="{D00BF373-0ED9-4961-9C8B-8439A30EA5F7}" type="pres">
      <dgm:prSet presAssocID="{02B61C76-D0ED-4A3A-B9DE-58045DEA943B}" presName="ParentAccent" presStyleLbl="alignNode1" presStyleIdx="1" presStyleCnt="2"/>
      <dgm:spPr/>
    </dgm:pt>
    <dgm:pt modelId="{339A2BF6-A3D2-4988-A833-9471EBEC874E}" type="pres">
      <dgm:prSet presAssocID="{02B61C76-D0ED-4A3A-B9DE-58045DEA943B}" presName="ParentSmallAccent" presStyleLbl="fgAcc1" presStyleIdx="1" presStyleCnt="2"/>
      <dgm:spPr/>
    </dgm:pt>
    <dgm:pt modelId="{4A9B9AFC-1D60-4E81-9A5D-AB0DA424E289}" type="pres">
      <dgm:prSet presAssocID="{02B61C76-D0ED-4A3A-B9DE-58045DEA943B}" presName="Parent" presStyleLbl="revTx" presStyleIdx="3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83992-C85D-4948-B067-1027CF86978B}" type="pres">
      <dgm:prSet presAssocID="{02B61C76-D0ED-4A3A-B9DE-58045DEA943B}" presName="childShape" presStyleCnt="0">
        <dgm:presLayoutVars>
          <dgm:chMax val="0"/>
          <dgm:chPref val="0"/>
        </dgm:presLayoutVars>
      </dgm:prSet>
      <dgm:spPr/>
    </dgm:pt>
    <dgm:pt modelId="{D12C3F39-B4D2-49B2-AF8E-426380756E43}" type="pres">
      <dgm:prSet presAssocID="{38FD5E9D-BAEE-4DCD-88C8-53C0B531CCE9}" presName="childComposite" presStyleCnt="0">
        <dgm:presLayoutVars>
          <dgm:chMax val="0"/>
          <dgm:chPref val="0"/>
        </dgm:presLayoutVars>
      </dgm:prSet>
      <dgm:spPr/>
    </dgm:pt>
    <dgm:pt modelId="{0A605538-6764-4A68-ACAA-4B25AE7D748A}" type="pres">
      <dgm:prSet presAssocID="{38FD5E9D-BAEE-4DCD-88C8-53C0B531CCE9}" presName="ChildAccent" presStyleLbl="solidFgAcc1" presStyleIdx="2" presStyleCnt="5"/>
      <dgm:spPr/>
    </dgm:pt>
    <dgm:pt modelId="{C30657E5-2734-4F55-8886-17F5348E9AA4}" type="pres">
      <dgm:prSet presAssocID="{38FD5E9D-BAEE-4DCD-88C8-53C0B531CCE9}" presName="Child" presStyleLbl="revTx" presStyleIdx="4" presStyleCnt="7" custScaleY="135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E8AB9-E324-4786-91FD-53E2BBA4463D}" type="pres">
      <dgm:prSet presAssocID="{455173FC-58A1-4910-9290-D915DF20B21A}" presName="childComposite" presStyleCnt="0">
        <dgm:presLayoutVars>
          <dgm:chMax val="0"/>
          <dgm:chPref val="0"/>
        </dgm:presLayoutVars>
      </dgm:prSet>
      <dgm:spPr/>
    </dgm:pt>
    <dgm:pt modelId="{F2E3B3D7-CC19-40AB-9784-184F16D82F4C}" type="pres">
      <dgm:prSet presAssocID="{455173FC-58A1-4910-9290-D915DF20B21A}" presName="ChildAccent" presStyleLbl="solidFgAcc1" presStyleIdx="3" presStyleCnt="5"/>
      <dgm:spPr/>
    </dgm:pt>
    <dgm:pt modelId="{D12FFCC8-4CAA-425F-80A0-2FE33867206F}" type="pres">
      <dgm:prSet presAssocID="{455173FC-58A1-4910-9290-D915DF20B21A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95CA4-3DB0-4C78-B369-ABC16385A24F}" type="pres">
      <dgm:prSet presAssocID="{971B95A5-D3F5-4FFE-8061-AEBA5BDE6A7C}" presName="childComposite" presStyleCnt="0">
        <dgm:presLayoutVars>
          <dgm:chMax val="0"/>
          <dgm:chPref val="0"/>
        </dgm:presLayoutVars>
      </dgm:prSet>
      <dgm:spPr/>
    </dgm:pt>
    <dgm:pt modelId="{84FCF4B0-A019-4F5F-A899-15FC4C146097}" type="pres">
      <dgm:prSet presAssocID="{971B95A5-D3F5-4FFE-8061-AEBA5BDE6A7C}" presName="ChildAccent" presStyleLbl="solidFgAcc1" presStyleIdx="4" presStyleCnt="5"/>
      <dgm:spPr/>
    </dgm:pt>
    <dgm:pt modelId="{5FA933B9-3977-4F3A-8392-EF7572CF9940}" type="pres">
      <dgm:prSet presAssocID="{971B95A5-D3F5-4FFE-8061-AEBA5BDE6A7C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A50D9-A8A2-4607-9E02-878C7DC36C41}" type="presOf" srcId="{750F58F0-4308-4626-B955-DE366FFD829B}" destId="{B1457850-38DE-42DE-A7AD-D0D73D6A5739}" srcOrd="0" destOrd="0" presId="urn:microsoft.com/office/officeart/2008/layout/SquareAccentList"/>
    <dgm:cxn modelId="{5BE0F8A1-3CDB-4CA4-894B-1856FD3518EC}" type="presOf" srcId="{62074579-AA45-484D-A564-46726A946512}" destId="{1FEA67DD-65EF-4597-8E7E-1D10B62DA722}" srcOrd="0" destOrd="0" presId="urn:microsoft.com/office/officeart/2008/layout/SquareAccentList"/>
    <dgm:cxn modelId="{ED087F66-2080-4DC6-8D3A-74EC698A9B17}" type="presOf" srcId="{38FD5E9D-BAEE-4DCD-88C8-53C0B531CCE9}" destId="{C30657E5-2734-4F55-8886-17F5348E9AA4}" srcOrd="0" destOrd="0" presId="urn:microsoft.com/office/officeart/2008/layout/SquareAccentList"/>
    <dgm:cxn modelId="{04D59D95-B54C-40B5-8325-00C880FDE2B8}" srcId="{02B61C76-D0ED-4A3A-B9DE-58045DEA943B}" destId="{455173FC-58A1-4910-9290-D915DF20B21A}" srcOrd="1" destOrd="0" parTransId="{A93561D3-1840-4979-AA76-D3E9F577AC6B}" sibTransId="{3B48CAB5-E6D2-4BA2-BDD2-5EAC958988C6}"/>
    <dgm:cxn modelId="{52FE7107-89FA-4F82-AC60-7EB0155B5728}" srcId="{FD5AC63E-4AAE-48B4-8D03-4516ABE67F11}" destId="{750F58F0-4308-4626-B955-DE366FFD829B}" srcOrd="0" destOrd="0" parTransId="{AE0FDD70-9942-4257-A709-B94D04D34874}" sibTransId="{C0EA0CBD-763E-4DF1-8129-E25090206C08}"/>
    <dgm:cxn modelId="{E3049D42-6225-43A1-9D6A-CE80B82E3DC6}" type="presOf" srcId="{FD5AC63E-4AAE-48B4-8D03-4516ABE67F11}" destId="{6668A9E2-05D8-43AC-96FB-272D054B8DBA}" srcOrd="0" destOrd="0" presId="urn:microsoft.com/office/officeart/2008/layout/SquareAccentList"/>
    <dgm:cxn modelId="{CBC62542-7775-4AD0-9EBC-19F2F420B8F4}" type="presOf" srcId="{455173FC-58A1-4910-9290-D915DF20B21A}" destId="{D12FFCC8-4CAA-425F-80A0-2FE33867206F}" srcOrd="0" destOrd="0" presId="urn:microsoft.com/office/officeart/2008/layout/SquareAccentList"/>
    <dgm:cxn modelId="{E9B1B625-1364-4406-BEC9-A41EF428957A}" type="presOf" srcId="{971B95A5-D3F5-4FFE-8061-AEBA5BDE6A7C}" destId="{5FA933B9-3977-4F3A-8392-EF7572CF9940}" srcOrd="0" destOrd="0" presId="urn:microsoft.com/office/officeart/2008/layout/SquareAccentList"/>
    <dgm:cxn modelId="{20457B23-CA4E-49F1-8655-B4C05A9BB154}" type="presOf" srcId="{02B61C76-D0ED-4A3A-B9DE-58045DEA943B}" destId="{4A9B9AFC-1D60-4E81-9A5D-AB0DA424E289}" srcOrd="0" destOrd="0" presId="urn:microsoft.com/office/officeart/2008/layout/SquareAccentList"/>
    <dgm:cxn modelId="{0983E952-A4B8-489D-827C-DB51E0C0C5F9}" type="presOf" srcId="{08207D9D-00C4-4B1A-B5F3-82C391004A89}" destId="{975481B7-4A25-4E2F-B2E5-4BC715C20CAB}" srcOrd="0" destOrd="0" presId="urn:microsoft.com/office/officeart/2008/layout/SquareAccentList"/>
    <dgm:cxn modelId="{11024CE1-C045-4879-9405-262AE398EB02}" srcId="{62074579-AA45-484D-A564-46726A946512}" destId="{FD5AC63E-4AAE-48B4-8D03-4516ABE67F11}" srcOrd="0" destOrd="0" parTransId="{A5CBBE4F-A916-4364-87A3-888AE6CF49A3}" sibTransId="{F75FA622-9C50-4548-92B6-627E96CC9BE3}"/>
    <dgm:cxn modelId="{89A0BE5D-31D7-46F5-846C-2F7FBFF95076}" srcId="{02B61C76-D0ED-4A3A-B9DE-58045DEA943B}" destId="{38FD5E9D-BAEE-4DCD-88C8-53C0B531CCE9}" srcOrd="0" destOrd="0" parTransId="{0AF3E8CA-7453-4FF0-8D66-D17771031ACB}" sibTransId="{F88E1441-F20C-4267-844A-FDC0331C6D1F}"/>
    <dgm:cxn modelId="{17577EFD-2C67-458E-8826-5A8853B69D27}" srcId="{FD5AC63E-4AAE-48B4-8D03-4516ABE67F11}" destId="{08207D9D-00C4-4B1A-B5F3-82C391004A89}" srcOrd="1" destOrd="0" parTransId="{A2E9DCFD-BE51-4860-890B-4E178CC69219}" sibTransId="{52691F86-512A-4686-AC13-CDBCC5EA6787}"/>
    <dgm:cxn modelId="{34AD9715-F1C0-43BC-AE84-85F18BCED91D}" srcId="{02B61C76-D0ED-4A3A-B9DE-58045DEA943B}" destId="{971B95A5-D3F5-4FFE-8061-AEBA5BDE6A7C}" srcOrd="2" destOrd="0" parTransId="{02651B1A-423C-469D-A89D-D210D9D0C6E3}" sibTransId="{2F48BCFB-B88F-40A8-B099-61AB8CB00D85}"/>
    <dgm:cxn modelId="{4EC1533B-7B39-4AF1-9C2A-FF66C8241135}" srcId="{62074579-AA45-484D-A564-46726A946512}" destId="{02B61C76-D0ED-4A3A-B9DE-58045DEA943B}" srcOrd="1" destOrd="0" parTransId="{62B497C5-72E3-48EF-813A-6D868F47612C}" sibTransId="{AB2F470F-F447-4D2B-8D1C-8FA3AF184D5A}"/>
    <dgm:cxn modelId="{3F1EE721-E399-4506-9C55-74C48C162FD9}" type="presParOf" srcId="{1FEA67DD-65EF-4597-8E7E-1D10B62DA722}" destId="{2AFC1478-D77A-4D5B-A1DB-2AD1B33B1248}" srcOrd="0" destOrd="0" presId="urn:microsoft.com/office/officeart/2008/layout/SquareAccentList"/>
    <dgm:cxn modelId="{8AF75037-C3F7-4CCD-9480-23622ED295A9}" type="presParOf" srcId="{2AFC1478-D77A-4D5B-A1DB-2AD1B33B1248}" destId="{8EB07CC0-6EB0-4633-812C-3371F2C8EBA5}" srcOrd="0" destOrd="0" presId="urn:microsoft.com/office/officeart/2008/layout/SquareAccentList"/>
    <dgm:cxn modelId="{1C51D3FD-7CC3-4869-928E-19BE76448CC2}" type="presParOf" srcId="{8EB07CC0-6EB0-4633-812C-3371F2C8EBA5}" destId="{C18D63F2-AE1B-4CEE-8D4A-9463B6CB0740}" srcOrd="0" destOrd="0" presId="urn:microsoft.com/office/officeart/2008/layout/SquareAccentList"/>
    <dgm:cxn modelId="{E2B1C973-18A4-4463-A381-55EED4BA522A}" type="presParOf" srcId="{8EB07CC0-6EB0-4633-812C-3371F2C8EBA5}" destId="{96D986DC-311E-48F6-8A2B-C2416F2DB1B0}" srcOrd="1" destOrd="0" presId="urn:microsoft.com/office/officeart/2008/layout/SquareAccentList"/>
    <dgm:cxn modelId="{5120B3C5-DCE4-4EE5-9877-3FB942C4A423}" type="presParOf" srcId="{8EB07CC0-6EB0-4633-812C-3371F2C8EBA5}" destId="{6668A9E2-05D8-43AC-96FB-272D054B8DBA}" srcOrd="2" destOrd="0" presId="urn:microsoft.com/office/officeart/2008/layout/SquareAccentList"/>
    <dgm:cxn modelId="{CF779A7C-65D2-43ED-A20A-6A329FCEC90F}" type="presParOf" srcId="{2AFC1478-D77A-4D5B-A1DB-2AD1B33B1248}" destId="{2EECE80B-BCFF-469B-80FB-DFFF9B87BC88}" srcOrd="1" destOrd="0" presId="urn:microsoft.com/office/officeart/2008/layout/SquareAccentList"/>
    <dgm:cxn modelId="{3D1864CA-1A7F-4899-BEA9-3695B5A131D7}" type="presParOf" srcId="{2EECE80B-BCFF-469B-80FB-DFFF9B87BC88}" destId="{7FDD35AF-46FE-43E1-A5FD-F203877CC478}" srcOrd="0" destOrd="0" presId="urn:microsoft.com/office/officeart/2008/layout/SquareAccentList"/>
    <dgm:cxn modelId="{0565BFD5-ECA5-4958-AD2E-7F79AE0F0611}" type="presParOf" srcId="{7FDD35AF-46FE-43E1-A5FD-F203877CC478}" destId="{F3A3E8B1-4D23-4B5F-B693-2C1E5C215A64}" srcOrd="0" destOrd="0" presId="urn:microsoft.com/office/officeart/2008/layout/SquareAccentList"/>
    <dgm:cxn modelId="{91911DCD-DC10-441C-A294-7730A8415097}" type="presParOf" srcId="{7FDD35AF-46FE-43E1-A5FD-F203877CC478}" destId="{B1457850-38DE-42DE-A7AD-D0D73D6A5739}" srcOrd="1" destOrd="0" presId="urn:microsoft.com/office/officeart/2008/layout/SquareAccentList"/>
    <dgm:cxn modelId="{5717E059-0F28-409C-8850-BA5CFF85D8FA}" type="presParOf" srcId="{2EECE80B-BCFF-469B-80FB-DFFF9B87BC88}" destId="{4A3DBBB3-39E7-4B65-B235-C0AE46553EB3}" srcOrd="1" destOrd="0" presId="urn:microsoft.com/office/officeart/2008/layout/SquareAccentList"/>
    <dgm:cxn modelId="{A22B4E78-ECF9-4ACE-97EE-03A1F14F9839}" type="presParOf" srcId="{4A3DBBB3-39E7-4B65-B235-C0AE46553EB3}" destId="{9792B5D1-2D13-4F86-A920-94FADF782FDC}" srcOrd="0" destOrd="0" presId="urn:microsoft.com/office/officeart/2008/layout/SquareAccentList"/>
    <dgm:cxn modelId="{136EA62C-B769-4797-BCF7-CDEE271712C5}" type="presParOf" srcId="{4A3DBBB3-39E7-4B65-B235-C0AE46553EB3}" destId="{975481B7-4A25-4E2F-B2E5-4BC715C20CAB}" srcOrd="1" destOrd="0" presId="urn:microsoft.com/office/officeart/2008/layout/SquareAccentList"/>
    <dgm:cxn modelId="{C7E4B582-C1C2-477C-BCDC-D0A02A9DCDD8}" type="presParOf" srcId="{1FEA67DD-65EF-4597-8E7E-1D10B62DA722}" destId="{8F6463E6-358B-40B8-AC25-F69FF1BD2FDB}" srcOrd="1" destOrd="0" presId="urn:microsoft.com/office/officeart/2008/layout/SquareAccentList"/>
    <dgm:cxn modelId="{4D550914-EB29-471F-B3C9-0449290163F7}" type="presParOf" srcId="{8F6463E6-358B-40B8-AC25-F69FF1BD2FDB}" destId="{8A3BF368-5DE8-4A30-A888-F255D6C91746}" srcOrd="0" destOrd="0" presId="urn:microsoft.com/office/officeart/2008/layout/SquareAccentList"/>
    <dgm:cxn modelId="{22F9C419-B1B0-449C-99E3-08A3DF78853D}" type="presParOf" srcId="{8A3BF368-5DE8-4A30-A888-F255D6C91746}" destId="{D00BF373-0ED9-4961-9C8B-8439A30EA5F7}" srcOrd="0" destOrd="0" presId="urn:microsoft.com/office/officeart/2008/layout/SquareAccentList"/>
    <dgm:cxn modelId="{B1B7DC38-0F33-4396-A397-A9E5BCAAA1C6}" type="presParOf" srcId="{8A3BF368-5DE8-4A30-A888-F255D6C91746}" destId="{339A2BF6-A3D2-4988-A833-9471EBEC874E}" srcOrd="1" destOrd="0" presId="urn:microsoft.com/office/officeart/2008/layout/SquareAccentList"/>
    <dgm:cxn modelId="{6EBC49E6-5C59-487E-9BDF-7709FFDD0B2C}" type="presParOf" srcId="{8A3BF368-5DE8-4A30-A888-F255D6C91746}" destId="{4A9B9AFC-1D60-4E81-9A5D-AB0DA424E289}" srcOrd="2" destOrd="0" presId="urn:microsoft.com/office/officeart/2008/layout/SquareAccentList"/>
    <dgm:cxn modelId="{21CA7109-C7D8-41FD-84D9-D83E04EECCE2}" type="presParOf" srcId="{8F6463E6-358B-40B8-AC25-F69FF1BD2FDB}" destId="{8C483992-C85D-4948-B067-1027CF86978B}" srcOrd="1" destOrd="0" presId="urn:microsoft.com/office/officeart/2008/layout/SquareAccentList"/>
    <dgm:cxn modelId="{EDA95F1B-768D-4A6E-8E43-CE2F68974E0B}" type="presParOf" srcId="{8C483992-C85D-4948-B067-1027CF86978B}" destId="{D12C3F39-B4D2-49B2-AF8E-426380756E43}" srcOrd="0" destOrd="0" presId="urn:microsoft.com/office/officeart/2008/layout/SquareAccentList"/>
    <dgm:cxn modelId="{A1ACE394-FBE8-46B6-BF85-4C7F48189FC2}" type="presParOf" srcId="{D12C3F39-B4D2-49B2-AF8E-426380756E43}" destId="{0A605538-6764-4A68-ACAA-4B25AE7D748A}" srcOrd="0" destOrd="0" presId="urn:microsoft.com/office/officeart/2008/layout/SquareAccentList"/>
    <dgm:cxn modelId="{9736BC8C-67C9-4BFE-B04E-197173AB1370}" type="presParOf" srcId="{D12C3F39-B4D2-49B2-AF8E-426380756E43}" destId="{C30657E5-2734-4F55-8886-17F5348E9AA4}" srcOrd="1" destOrd="0" presId="urn:microsoft.com/office/officeart/2008/layout/SquareAccentList"/>
    <dgm:cxn modelId="{C320E82A-C0E5-4509-A9D5-575CC141C59A}" type="presParOf" srcId="{8C483992-C85D-4948-B067-1027CF86978B}" destId="{C1AE8AB9-E324-4786-91FD-53E2BBA4463D}" srcOrd="1" destOrd="0" presId="urn:microsoft.com/office/officeart/2008/layout/SquareAccentList"/>
    <dgm:cxn modelId="{734143F9-D5CD-44DC-988A-B7669006E16E}" type="presParOf" srcId="{C1AE8AB9-E324-4786-91FD-53E2BBA4463D}" destId="{F2E3B3D7-CC19-40AB-9784-184F16D82F4C}" srcOrd="0" destOrd="0" presId="urn:microsoft.com/office/officeart/2008/layout/SquareAccentList"/>
    <dgm:cxn modelId="{3E4DF4B5-839D-4005-93B4-BC16F8073D53}" type="presParOf" srcId="{C1AE8AB9-E324-4786-91FD-53E2BBA4463D}" destId="{D12FFCC8-4CAA-425F-80A0-2FE33867206F}" srcOrd="1" destOrd="0" presId="urn:microsoft.com/office/officeart/2008/layout/SquareAccentList"/>
    <dgm:cxn modelId="{124725A3-6A96-4962-9C1C-5882441523D8}" type="presParOf" srcId="{8C483992-C85D-4948-B067-1027CF86978B}" destId="{08495CA4-3DB0-4C78-B369-ABC16385A24F}" srcOrd="2" destOrd="0" presId="urn:microsoft.com/office/officeart/2008/layout/SquareAccentList"/>
    <dgm:cxn modelId="{7112E406-9407-483F-BA22-767BF7C84FF5}" type="presParOf" srcId="{08495CA4-3DB0-4C78-B369-ABC16385A24F}" destId="{84FCF4B0-A019-4F5F-A899-15FC4C146097}" srcOrd="0" destOrd="0" presId="urn:microsoft.com/office/officeart/2008/layout/SquareAccentList"/>
    <dgm:cxn modelId="{F8B1C802-40C2-4F37-97EB-F4534CE44A57}" type="presParOf" srcId="{08495CA4-3DB0-4C78-B369-ABC16385A24F}" destId="{5FA933B9-3977-4F3A-8392-EF7572CF994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D63F2-AE1B-4CEE-8D4A-9463B6CB0740}">
      <dsp:nvSpPr>
        <dsp:cNvPr id="0" name=""/>
        <dsp:cNvSpPr/>
      </dsp:nvSpPr>
      <dsp:spPr>
        <a:xfrm>
          <a:off x="3787" y="1058293"/>
          <a:ext cx="5007457" cy="589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986DC-311E-48F6-8A2B-C2416F2DB1B0}">
      <dsp:nvSpPr>
        <dsp:cNvPr id="0" name=""/>
        <dsp:cNvSpPr/>
      </dsp:nvSpPr>
      <dsp:spPr>
        <a:xfrm>
          <a:off x="3787" y="1279540"/>
          <a:ext cx="367865" cy="3678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8A9E2-05D8-43AC-96FB-272D054B8DBA}">
      <dsp:nvSpPr>
        <dsp:cNvPr id="0" name=""/>
        <dsp:cNvSpPr/>
      </dsp:nvSpPr>
      <dsp:spPr>
        <a:xfrm>
          <a:off x="3787" y="0"/>
          <a:ext cx="5007457" cy="105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Директива </a:t>
          </a:r>
          <a:r>
            <a:rPr lang="en-GB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RoHS 2002/95/EU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 ограничению использования опасных веществ в </a:t>
          </a:r>
          <a:r>
            <a:rPr lang="ru-RU" sz="2000" b="0" kern="120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endParaRPr lang="ru-RU" sz="2000" b="0" kern="1200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87" y="0"/>
        <a:ext cx="5007457" cy="1058293"/>
      </dsp:txXfrm>
    </dsp:sp>
    <dsp:sp modelId="{F3A3E8B1-4D23-4B5F-B693-2C1E5C215A64}">
      <dsp:nvSpPr>
        <dsp:cNvPr id="0" name=""/>
        <dsp:cNvSpPr/>
      </dsp:nvSpPr>
      <dsp:spPr>
        <a:xfrm>
          <a:off x="3787" y="2137024"/>
          <a:ext cx="367856" cy="367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57850-38DE-42DE-A7AD-D0D73D6A5739}">
      <dsp:nvSpPr>
        <dsp:cNvPr id="0" name=""/>
        <dsp:cNvSpPr/>
      </dsp:nvSpPr>
      <dsp:spPr>
        <a:xfrm>
          <a:off x="354309" y="1892215"/>
          <a:ext cx="4656935" cy="85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свинец, ртуть, кадмий, 6-валентый хром, </a:t>
          </a: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полибромированные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бифенилы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полибромированные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дифениловые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эфиры;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4309" y="1892215"/>
        <a:ext cx="4656935" cy="857475"/>
      </dsp:txXfrm>
    </dsp:sp>
    <dsp:sp modelId="{9792B5D1-2D13-4F86-A920-94FADF782FDC}">
      <dsp:nvSpPr>
        <dsp:cNvPr id="0" name=""/>
        <dsp:cNvSpPr/>
      </dsp:nvSpPr>
      <dsp:spPr>
        <a:xfrm>
          <a:off x="3787" y="2994500"/>
          <a:ext cx="367856" cy="367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481B7-4A25-4E2F-B2E5-4BC715C20CAB}">
      <dsp:nvSpPr>
        <dsp:cNvPr id="0" name=""/>
        <dsp:cNvSpPr/>
      </dsp:nvSpPr>
      <dsp:spPr>
        <a:xfrm>
          <a:off x="354309" y="2749690"/>
          <a:ext cx="4656935" cy="85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устанавливает точные пределы допустимых концентраций, соблюдение которых обязательно;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4309" y="2749690"/>
        <a:ext cx="4656935" cy="857475"/>
      </dsp:txXfrm>
    </dsp:sp>
    <dsp:sp modelId="{3AEBE5C6-C552-4B4B-B380-E3A7E4772B56}">
      <dsp:nvSpPr>
        <dsp:cNvPr id="0" name=""/>
        <dsp:cNvSpPr/>
      </dsp:nvSpPr>
      <dsp:spPr>
        <a:xfrm>
          <a:off x="3787" y="3851975"/>
          <a:ext cx="367856" cy="367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7CE11-23E1-4A18-9A7A-F44F4E2EB534}">
      <dsp:nvSpPr>
        <dsp:cNvPr id="0" name=""/>
        <dsp:cNvSpPr/>
      </dsp:nvSpPr>
      <dsp:spPr>
        <a:xfrm>
          <a:off x="354309" y="3607165"/>
          <a:ext cx="4656935" cy="85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действует не только в ЕС, но и распространяется на производителей, продукция которых предназначена для стран ЕС.</a:t>
          </a:r>
          <a:endParaRPr lang="ru-RU" sz="13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4309" y="3607165"/>
        <a:ext cx="4656935" cy="857475"/>
      </dsp:txXfrm>
    </dsp:sp>
    <dsp:sp modelId="{D00BF373-0ED9-4961-9C8B-8439A30EA5F7}">
      <dsp:nvSpPr>
        <dsp:cNvPr id="0" name=""/>
        <dsp:cNvSpPr/>
      </dsp:nvSpPr>
      <dsp:spPr>
        <a:xfrm>
          <a:off x="5261616" y="1058293"/>
          <a:ext cx="5007457" cy="589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A2BF6-A3D2-4988-A833-9471EBEC874E}">
      <dsp:nvSpPr>
        <dsp:cNvPr id="0" name=""/>
        <dsp:cNvSpPr/>
      </dsp:nvSpPr>
      <dsp:spPr>
        <a:xfrm>
          <a:off x="5261616" y="1279540"/>
          <a:ext cx="367865" cy="3678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B9AFC-1D60-4E81-9A5D-AB0DA424E289}">
      <dsp:nvSpPr>
        <dsp:cNvPr id="0" name=""/>
        <dsp:cNvSpPr/>
      </dsp:nvSpPr>
      <dsp:spPr>
        <a:xfrm>
          <a:off x="5261616" y="0"/>
          <a:ext cx="5007457" cy="105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Директива </a:t>
          </a:r>
          <a:r>
            <a:rPr lang="en-GB" sz="2000" b="1" kern="120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WEEE</a:t>
          </a:r>
          <a:r>
            <a:rPr lang="en-GB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2002/96/EU</a:t>
          </a: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по отходам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endParaRPr lang="ru-RU" sz="2000" kern="1200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61616" y="0"/>
        <a:ext cx="5007457" cy="1058293"/>
      </dsp:txXfrm>
    </dsp:sp>
    <dsp:sp modelId="{0A605538-6764-4A68-ACAA-4B25AE7D748A}">
      <dsp:nvSpPr>
        <dsp:cNvPr id="0" name=""/>
        <dsp:cNvSpPr/>
      </dsp:nvSpPr>
      <dsp:spPr>
        <a:xfrm>
          <a:off x="5261616" y="2137024"/>
          <a:ext cx="367856" cy="367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657E5-2734-4F55-8886-17F5348E9AA4}">
      <dsp:nvSpPr>
        <dsp:cNvPr id="0" name=""/>
        <dsp:cNvSpPr/>
      </dsp:nvSpPr>
      <dsp:spPr>
        <a:xfrm>
          <a:off x="5612138" y="1892215"/>
          <a:ext cx="4656935" cy="85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производитель (импортер) обязан собирать, повторно использовать, перерабатывать или утилизировать </a:t>
          </a: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ОЭЭО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12138" y="1892215"/>
        <a:ext cx="4656935" cy="857475"/>
      </dsp:txXfrm>
    </dsp:sp>
    <dsp:sp modelId="{02DA610E-85DD-4179-A5EC-1279C6D8EE37}">
      <dsp:nvSpPr>
        <dsp:cNvPr id="0" name=""/>
        <dsp:cNvSpPr/>
      </dsp:nvSpPr>
      <dsp:spPr>
        <a:xfrm>
          <a:off x="5261616" y="2994500"/>
          <a:ext cx="367856" cy="367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689E2-4379-4701-9CB2-E4998840DFC5}">
      <dsp:nvSpPr>
        <dsp:cNvPr id="0" name=""/>
        <dsp:cNvSpPr/>
      </dsp:nvSpPr>
      <dsp:spPr>
        <a:xfrm>
          <a:off x="5612138" y="2749690"/>
          <a:ext cx="4656935" cy="85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определяет объем в части переработки и восстановления </a:t>
          </a: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на душу населения; 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12138" y="2749690"/>
        <a:ext cx="4656935" cy="857475"/>
      </dsp:txXfrm>
    </dsp:sp>
    <dsp:sp modelId="{1AEB8BB6-C7BD-42DF-A441-9F1C38E56FA5}">
      <dsp:nvSpPr>
        <dsp:cNvPr id="0" name=""/>
        <dsp:cNvSpPr/>
      </dsp:nvSpPr>
      <dsp:spPr>
        <a:xfrm>
          <a:off x="5261616" y="3851975"/>
          <a:ext cx="367856" cy="367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0F27D-C393-42F6-815A-32BAC1054F1A}">
      <dsp:nvSpPr>
        <dsp:cNvPr id="0" name=""/>
        <dsp:cNvSpPr/>
      </dsp:nvSpPr>
      <dsp:spPr>
        <a:xfrm>
          <a:off x="5612138" y="3607165"/>
          <a:ext cx="4656935" cy="85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Пользователи </a:t>
          </a: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должны иметь возможность возвращения </a:t>
          </a:r>
          <a:r>
            <a:rPr lang="ru-RU" sz="13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ОЭЭО</a:t>
          </a: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по крайней мере, бесплатно.</a:t>
          </a:r>
          <a:endParaRPr lang="ru-RU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12138" y="3607165"/>
        <a:ext cx="4656935" cy="857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D63F2-AE1B-4CEE-8D4A-9463B6CB0740}">
      <dsp:nvSpPr>
        <dsp:cNvPr id="0" name=""/>
        <dsp:cNvSpPr/>
      </dsp:nvSpPr>
      <dsp:spPr>
        <a:xfrm>
          <a:off x="281467" y="984104"/>
          <a:ext cx="4656418" cy="547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986DC-311E-48F6-8A2B-C2416F2DB1B0}">
      <dsp:nvSpPr>
        <dsp:cNvPr id="0" name=""/>
        <dsp:cNvSpPr/>
      </dsp:nvSpPr>
      <dsp:spPr>
        <a:xfrm>
          <a:off x="281467" y="1189840"/>
          <a:ext cx="342077" cy="3420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8A9E2-05D8-43AC-96FB-272D054B8DBA}">
      <dsp:nvSpPr>
        <dsp:cNvPr id="0" name=""/>
        <dsp:cNvSpPr/>
      </dsp:nvSpPr>
      <dsp:spPr>
        <a:xfrm>
          <a:off x="281467" y="0"/>
          <a:ext cx="4656418" cy="984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Директива 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RoHS 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2011/65/</a:t>
          </a:r>
          <a:r>
            <a:rPr lang="en-GB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</a:t>
          </a: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 ограничению использования опасных веществ в </a:t>
          </a:r>
          <a:r>
            <a:rPr lang="ru-RU" sz="2000" b="0" kern="120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endParaRPr lang="ru-RU" sz="2000" b="0" kern="1200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1467" y="0"/>
        <a:ext cx="4656418" cy="984104"/>
      </dsp:txXfrm>
    </dsp:sp>
    <dsp:sp modelId="{F3A3E8B1-4D23-4B5F-B693-2C1E5C215A64}">
      <dsp:nvSpPr>
        <dsp:cNvPr id="0" name=""/>
        <dsp:cNvSpPr/>
      </dsp:nvSpPr>
      <dsp:spPr>
        <a:xfrm>
          <a:off x="281467" y="2292802"/>
          <a:ext cx="342068" cy="342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57850-38DE-42DE-A7AD-D0D73D6A5739}">
      <dsp:nvSpPr>
        <dsp:cNvPr id="0" name=""/>
        <dsp:cNvSpPr/>
      </dsp:nvSpPr>
      <dsp:spPr>
        <a:xfrm>
          <a:off x="538843" y="1674502"/>
          <a:ext cx="4425089" cy="140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надзорные органы </a:t>
          </a:r>
          <a:r>
            <a:rPr lang="en-US" sz="1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EC </a:t>
          </a:r>
          <a:r>
            <a:rPr lang="ru-RU" sz="1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усиливают контроль за размещаемой продукцией: продукция, не имеющая подтверждающей документации (в соответствии с  </a:t>
          </a:r>
          <a:r>
            <a:rPr lang="ru-RU" sz="1300" b="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RoHS</a:t>
          </a:r>
          <a:r>
            <a:rPr lang="ru-RU" sz="1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), не допускается к размещению на территории стран-членов ЕС;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8843" y="1674502"/>
        <a:ext cx="4425089" cy="1408542"/>
      </dsp:txXfrm>
    </dsp:sp>
    <dsp:sp modelId="{9792B5D1-2D13-4F86-A920-94FADF782FDC}">
      <dsp:nvSpPr>
        <dsp:cNvPr id="0" name=""/>
        <dsp:cNvSpPr/>
      </dsp:nvSpPr>
      <dsp:spPr>
        <a:xfrm>
          <a:off x="328777" y="3395755"/>
          <a:ext cx="342068" cy="342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481B7-4A25-4E2F-B2E5-4BC715C20CAB}">
      <dsp:nvSpPr>
        <dsp:cNvPr id="0" name=""/>
        <dsp:cNvSpPr/>
      </dsp:nvSpPr>
      <dsp:spPr>
        <a:xfrm>
          <a:off x="654727" y="3168107"/>
          <a:ext cx="4330469" cy="79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 экспорте в страны ЕС, признаются исследования только тех испытательных лабораторий, область аккредитации которых включает международные стандарты.</a:t>
          </a:r>
          <a:endParaRPr lang="ru-RU" sz="13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54727" y="3168107"/>
        <a:ext cx="4330469" cy="797363"/>
      </dsp:txXfrm>
    </dsp:sp>
    <dsp:sp modelId="{D00BF373-0ED9-4961-9C8B-8439A30EA5F7}">
      <dsp:nvSpPr>
        <dsp:cNvPr id="0" name=""/>
        <dsp:cNvSpPr/>
      </dsp:nvSpPr>
      <dsp:spPr>
        <a:xfrm>
          <a:off x="5218017" y="984104"/>
          <a:ext cx="4656418" cy="547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A2BF6-A3D2-4988-A833-9471EBEC874E}">
      <dsp:nvSpPr>
        <dsp:cNvPr id="0" name=""/>
        <dsp:cNvSpPr/>
      </dsp:nvSpPr>
      <dsp:spPr>
        <a:xfrm>
          <a:off x="5218017" y="1189840"/>
          <a:ext cx="342077" cy="3420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B9AFC-1D60-4E81-9A5D-AB0DA424E289}">
      <dsp:nvSpPr>
        <dsp:cNvPr id="0" name=""/>
        <dsp:cNvSpPr/>
      </dsp:nvSpPr>
      <dsp:spPr>
        <a:xfrm>
          <a:off x="5218017" y="0"/>
          <a:ext cx="4656418" cy="984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Директива </a:t>
          </a:r>
          <a:r>
            <a:rPr lang="en-GB" sz="2000" b="1" kern="120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WEEE</a:t>
          </a:r>
          <a:r>
            <a:rPr lang="en-GB" sz="2000" b="1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2012/19/EU</a:t>
          </a: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по отходам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endParaRPr lang="ru-RU" sz="2000" kern="1200" dirty="0" smtClean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18017" y="0"/>
        <a:ext cx="4656418" cy="984104"/>
      </dsp:txXfrm>
    </dsp:sp>
    <dsp:sp modelId="{0A605538-6764-4A68-ACAA-4B25AE7D748A}">
      <dsp:nvSpPr>
        <dsp:cNvPr id="0" name=""/>
        <dsp:cNvSpPr/>
      </dsp:nvSpPr>
      <dsp:spPr>
        <a:xfrm>
          <a:off x="5218017" y="2127213"/>
          <a:ext cx="342068" cy="342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657E5-2734-4F55-8886-17F5348E9AA4}">
      <dsp:nvSpPr>
        <dsp:cNvPr id="0" name=""/>
        <dsp:cNvSpPr/>
      </dsp:nvSpPr>
      <dsp:spPr>
        <a:xfrm>
          <a:off x="5543966" y="1759565"/>
          <a:ext cx="4330469" cy="107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устанавливает новые контрольные целевые показатели по переработке отходов: к 2016 г. –45% от веса </a:t>
          </a:r>
          <a:r>
            <a:rPr lang="ru-RU" sz="1300" b="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ЭЭО</a:t>
          </a:r>
          <a:r>
            <a:rPr lang="ru-RU" sz="1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выпущенных на рынок, к 2019 г. – 65%, а по некоторым видам товаров и 85%;</a:t>
          </a:r>
          <a:endParaRPr lang="ru-RU" sz="13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43966" y="1759565"/>
        <a:ext cx="4330469" cy="1077365"/>
      </dsp:txXfrm>
    </dsp:sp>
    <dsp:sp modelId="{F2E3B3D7-CC19-40AB-9784-184F16D82F4C}">
      <dsp:nvSpPr>
        <dsp:cNvPr id="0" name=""/>
        <dsp:cNvSpPr/>
      </dsp:nvSpPr>
      <dsp:spPr>
        <a:xfrm>
          <a:off x="5218017" y="3064578"/>
          <a:ext cx="342068" cy="342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FFCC8-4CAA-425F-80A0-2FE33867206F}">
      <dsp:nvSpPr>
        <dsp:cNvPr id="0" name=""/>
        <dsp:cNvSpPr/>
      </dsp:nvSpPr>
      <dsp:spPr>
        <a:xfrm>
          <a:off x="5543966" y="2836930"/>
          <a:ext cx="4330469" cy="79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должен быть увеличен ежегодный сбор </a:t>
          </a:r>
          <a:r>
            <a:rPr lang="ru-RU" sz="1300" b="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ОЭЭО</a:t>
          </a:r>
          <a:r>
            <a:rPr lang="ru-RU" sz="13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в расчёте на одного человека; </a:t>
          </a:r>
        </a:p>
      </dsp:txBody>
      <dsp:txXfrm>
        <a:off x="5543966" y="2836930"/>
        <a:ext cx="4330469" cy="797363"/>
      </dsp:txXfrm>
    </dsp:sp>
    <dsp:sp modelId="{84FCF4B0-A019-4F5F-A899-15FC4C146097}">
      <dsp:nvSpPr>
        <dsp:cNvPr id="0" name=""/>
        <dsp:cNvSpPr/>
      </dsp:nvSpPr>
      <dsp:spPr>
        <a:xfrm>
          <a:off x="5218017" y="3861941"/>
          <a:ext cx="342068" cy="342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933B9-3977-4F3A-8392-EF7572CF9940}">
      <dsp:nvSpPr>
        <dsp:cNvPr id="0" name=""/>
        <dsp:cNvSpPr/>
      </dsp:nvSpPr>
      <dsp:spPr>
        <a:xfrm>
          <a:off x="5543966" y="3634294"/>
          <a:ext cx="4330469" cy="79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ужесточен контроль над экспортом.</a:t>
          </a:r>
        </a:p>
      </dsp:txBody>
      <dsp:txXfrm>
        <a:off x="5543966" y="3634294"/>
        <a:ext cx="4330469" cy="797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5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8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7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3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8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3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6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371599"/>
            <a:ext cx="10058400" cy="160317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Международный опыт: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5233" y="3179713"/>
            <a:ext cx="10058400" cy="1143000"/>
          </a:xfrm>
        </p:spPr>
        <p:txBody>
          <a:bodyPr/>
          <a:lstStyle/>
          <a:p>
            <a:r>
              <a:rPr lang="ru-RU" dirty="0" smtClean="0"/>
              <a:t>ПРАКТИКА УПРАВЛЕНИЯ ОТХОДАМИ </a:t>
            </a:r>
          </a:p>
          <a:p>
            <a:r>
              <a:rPr lang="ru-RU" dirty="0" smtClean="0"/>
              <a:t>ЭЛЕКТРИЧЕСКОГО И ЭЛЕКТРОННОГО ОБОРУДОВАНИЯ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99322" y="5475768"/>
            <a:ext cx="649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Независимая экологическая экспертиза </a:t>
            </a:r>
          </a:p>
          <a:p>
            <a:pPr algn="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Мирджалалова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З.И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82" y="4622353"/>
            <a:ext cx="151193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Швейцария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549" y="1845734"/>
            <a:ext cx="10911131" cy="4372186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Директива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возврате и утилизации электротехнического и электронного оборудования (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ORDEE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принята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января 1998 г. </a:t>
            </a:r>
            <a:endParaRPr lang="ru-RU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также: </a:t>
            </a:r>
          </a:p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Директива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перемещению специальных отходов (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OMSW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от 12.11.1986;</a:t>
            </a:r>
          </a:p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-Техническая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директива по отходам (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от 10.12.1990;</a:t>
            </a:r>
          </a:p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-Директива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опасным для окружающей среды веществам (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Osubst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от 09.06.1986;</a:t>
            </a:r>
          </a:p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Директива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контролю за загрязнением воздуха (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LRV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от 16.12.1985;</a:t>
            </a:r>
          </a:p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-Директива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перевозке опасных товаров по дорогам (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SDR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от 17.04.1985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НДТ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является частью швейцарской Директивы о возврате и утилизации электрического и электронного оборудования (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ORDEE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Инструкция по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НДТ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является отдельным документом.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55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44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Швейцария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3389" y="3553615"/>
            <a:ext cx="2191180" cy="1634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62" y="3511022"/>
            <a:ext cx="1907724" cy="1632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240" y="3697779"/>
            <a:ext cx="2051534" cy="1230921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2649288" y="4231064"/>
            <a:ext cx="702547" cy="1276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налог на утилизацию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7014" y="2158537"/>
            <a:ext cx="1894587" cy="320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Потребители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8929" y="5569276"/>
            <a:ext cx="9359153" cy="551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организации по сбору координируют и финансируют сбор отходов, транспортировку и правильную утилизацию </a:t>
            </a:r>
            <a:r>
              <a:rPr lang="ru-RU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осуществляют </a:t>
            </a:r>
            <a:r>
              <a:rPr lang="ru-RU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РОП</a:t>
            </a:r>
            <a:endParaRPr lang="ru-RU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405" y="3304856"/>
            <a:ext cx="1011677" cy="937864"/>
          </a:xfrm>
          <a:prstGeom prst="rect">
            <a:avLst/>
          </a:prstGeom>
        </p:spPr>
      </p:pic>
      <p:sp>
        <p:nvSpPr>
          <p:cNvPr id="14" name="Стрелка вверх 13"/>
          <p:cNvSpPr/>
          <p:nvPr/>
        </p:nvSpPr>
        <p:spPr>
          <a:xfrm>
            <a:off x="4381162" y="5023077"/>
            <a:ext cx="527124" cy="4518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646" y="4950105"/>
            <a:ext cx="579170" cy="4755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4422" y="5049095"/>
            <a:ext cx="579170" cy="475529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5670825" y="4080285"/>
            <a:ext cx="609654" cy="290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9722" y="4153746"/>
            <a:ext cx="634039" cy="34750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282497" y="2900522"/>
            <a:ext cx="7315200" cy="437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Частные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747911" y="3433797"/>
            <a:ext cx="236668" cy="218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190" y="3443343"/>
            <a:ext cx="292633" cy="2438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6626" y="3372491"/>
            <a:ext cx="292633" cy="243861"/>
          </a:xfrm>
          <a:prstGeom prst="rect">
            <a:avLst/>
          </a:prstGeom>
        </p:spPr>
      </p:pic>
      <p:sp>
        <p:nvSpPr>
          <p:cNvPr id="24" name="Плюс 23"/>
          <p:cNvSpPr/>
          <p:nvPr/>
        </p:nvSpPr>
        <p:spPr>
          <a:xfrm>
            <a:off x="2907256" y="2597384"/>
            <a:ext cx="311972" cy="2633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51483" y="2937976"/>
            <a:ext cx="1839411" cy="322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роизводители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4291639" y="2158537"/>
            <a:ext cx="3174592" cy="6360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Региональные власти выдают разрешения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7988454" y="2103167"/>
            <a:ext cx="3440519" cy="5814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</a:rPr>
              <a:t>униципалитеты </a:t>
            </a:r>
            <a:r>
              <a:rPr lang="ru-RU" sz="1400" b="1" dirty="0">
                <a:solidFill>
                  <a:schemeClr val="tx1"/>
                </a:solidFill>
              </a:rPr>
              <a:t>осуществляют контроль </a:t>
            </a:r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1097280" y="1936376"/>
            <a:ext cx="753035" cy="4184585"/>
          </a:xfrm>
          <a:prstGeom prst="lef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 rot="16200000">
            <a:off x="-1572109" y="3787100"/>
            <a:ext cx="4323413" cy="62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Федеральное управление Швейцарии по окружающей среде </a:t>
            </a:r>
            <a:endParaRPr lang="ru-RU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оздает  законодательную базу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8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Норвегия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153" y="4024111"/>
            <a:ext cx="2188654" cy="1633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737" y="4061635"/>
            <a:ext cx="1758638" cy="1505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735" y="4203267"/>
            <a:ext cx="2048434" cy="1231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77" y="4412087"/>
            <a:ext cx="862386" cy="8048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6446" y="1824597"/>
            <a:ext cx="1126200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Обращение </a:t>
            </a:r>
            <a:r>
              <a:rPr lang="ru-RU" dirty="0" err="1" smtClean="0"/>
              <a:t>ОЭЭО</a:t>
            </a:r>
            <a:r>
              <a:rPr lang="ru-RU" dirty="0" smtClean="0"/>
              <a:t> регулируется главой </a:t>
            </a:r>
            <a:r>
              <a:rPr lang="ru-RU" dirty="0"/>
              <a:t>1 Закона «Об отходах», </a:t>
            </a:r>
            <a:r>
              <a:rPr lang="ru-RU" dirty="0" smtClean="0"/>
              <a:t>которая была пересмотрена </a:t>
            </a:r>
            <a:r>
              <a:rPr lang="ru-RU" dirty="0"/>
              <a:t>1 июня 2006 г. в соответствие с Директивой 2002/96/ЕС от 27 января 2003 </a:t>
            </a:r>
            <a:r>
              <a:rPr lang="en-US" dirty="0" smtClean="0"/>
              <a:t>.</a:t>
            </a:r>
          </a:p>
          <a:p>
            <a:endParaRPr lang="en-US" sz="1100" dirty="0" smtClean="0"/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еестр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ЭЭО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EE-Registeret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учет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объемов импорта и экспорта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ЭЭО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производителей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импортеров  + руководящие принципы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касающиеся прав и обязанностей всех участников процесса.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4407" y="4248514"/>
            <a:ext cx="333369" cy="1318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потребитель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6420464" y="1335847"/>
            <a:ext cx="609255" cy="8644268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5912993"/>
            <a:ext cx="967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лицензированных компаний, занимающихся сбором и утилизацией электронных </a:t>
            </a:r>
            <a:r>
              <a:rPr lang="ru-RU" dirty="0" smtClean="0"/>
              <a:t>отходов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8819" y="3389162"/>
            <a:ext cx="8750428" cy="352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две крупные организации по реализации </a:t>
            </a:r>
            <a:r>
              <a:rPr lang="ru-RU" dirty="0" err="1" smtClean="0">
                <a:solidFill>
                  <a:schemeClr val="tx1"/>
                </a:solidFill>
              </a:rPr>
              <a:t>РОП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которые обслуживают до 94 % рынка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749049" y="3774558"/>
            <a:ext cx="255181" cy="287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856" y="3776555"/>
            <a:ext cx="310923" cy="3109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9140" y="3774558"/>
            <a:ext cx="310923" cy="310923"/>
          </a:xfrm>
          <a:prstGeom prst="rect">
            <a:avLst/>
          </a:prstGeom>
        </p:spPr>
      </p:pic>
      <p:sp>
        <p:nvSpPr>
          <p:cNvPr id="16" name="Выноска со стрелкой вправо 15"/>
          <p:cNvSpPr/>
          <p:nvPr/>
        </p:nvSpPr>
        <p:spPr>
          <a:xfrm>
            <a:off x="2604977" y="4085481"/>
            <a:ext cx="808074" cy="12678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Муниципальные пункты сбора и магазина ЭЭО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418824" y="4493610"/>
            <a:ext cx="1105952" cy="63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Налог на </a:t>
            </a:r>
            <a:r>
              <a:rPr lang="ru-RU" sz="1000" b="1" dirty="0" smtClean="0">
                <a:solidFill>
                  <a:schemeClr val="tx1"/>
                </a:solidFill>
              </a:rPr>
              <a:t>утилизацию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7765" y="4506556"/>
            <a:ext cx="549821" cy="5669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344" y="4557556"/>
            <a:ext cx="548688" cy="566977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821336" y="3302073"/>
            <a:ext cx="1641145" cy="6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производители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049" y="3220850"/>
            <a:ext cx="67028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Соединенные Штаты Америки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Ежегодный объем </a:t>
            </a:r>
            <a:r>
              <a:rPr lang="ru-RU" dirty="0" err="1" smtClean="0"/>
              <a:t>ОЭЭО</a:t>
            </a:r>
            <a:r>
              <a:rPr lang="ru-RU" dirty="0" smtClean="0"/>
              <a:t> - 3 млн. т. , утилизируется</a:t>
            </a:r>
            <a:r>
              <a:rPr lang="ru-RU" dirty="0"/>
              <a:t>, с соблюдением экологических требований, только пятая часть.</a:t>
            </a:r>
          </a:p>
          <a:p>
            <a:r>
              <a:rPr lang="ru-RU" dirty="0" smtClean="0"/>
              <a:t>Охрана </a:t>
            </a:r>
            <a:r>
              <a:rPr lang="ru-RU" dirty="0"/>
              <a:t>окружающей среды в США </a:t>
            </a:r>
            <a:r>
              <a:rPr lang="ru-RU" dirty="0" smtClean="0"/>
              <a:t>- компетенция </a:t>
            </a:r>
            <a:r>
              <a:rPr lang="ru-RU" dirty="0"/>
              <a:t>штатов, </a:t>
            </a:r>
            <a:r>
              <a:rPr lang="ru-RU" dirty="0" smtClean="0"/>
              <a:t>федеральное законодательство по этому вопросу отсутствует </a:t>
            </a:r>
            <a:r>
              <a:rPr lang="ru-RU" dirty="0"/>
              <a:t>за </a:t>
            </a:r>
            <a:r>
              <a:rPr lang="ru-RU" dirty="0" smtClean="0"/>
              <a:t>исключением, Решения Администрации </a:t>
            </a:r>
            <a:r>
              <a:rPr lang="ru-RU" dirty="0"/>
              <a:t>президента США </a:t>
            </a:r>
            <a:r>
              <a:rPr lang="ru-RU" dirty="0" smtClean="0"/>
              <a:t>(март </a:t>
            </a:r>
            <a:r>
              <a:rPr lang="ru-RU" dirty="0"/>
              <a:t>2012 </a:t>
            </a:r>
            <a:r>
              <a:rPr lang="ru-RU" dirty="0" smtClean="0"/>
              <a:t>г)., регламентирующее </a:t>
            </a:r>
            <a:r>
              <a:rPr lang="ru-RU" b="1" dirty="0"/>
              <a:t>запрет выброса на свалки </a:t>
            </a:r>
            <a:r>
              <a:rPr lang="ru-RU" b="1" dirty="0" err="1" smtClean="0"/>
              <a:t>ОЭЭО</a:t>
            </a:r>
            <a:r>
              <a:rPr lang="ru-RU" b="1" dirty="0" smtClean="0"/>
              <a:t> </a:t>
            </a:r>
            <a:r>
              <a:rPr lang="ru-RU" b="1" dirty="0"/>
              <a:t>используемого федеральными ведомствами.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23 штата США приняли закон переработке электронных отходов. </a:t>
            </a:r>
            <a:r>
              <a:rPr lang="ru-RU" dirty="0"/>
              <a:t>Все законы по переработке различны, но их можно сгруппировать в три группы:  </a:t>
            </a:r>
          </a:p>
          <a:p>
            <a:r>
              <a:rPr lang="ru-RU" dirty="0"/>
              <a:t>– введение той или иной формы платы за продаваемое оборудование (от 500$ до 10 000$ с компании-производителя в год в каждом штате);</a:t>
            </a:r>
          </a:p>
          <a:p>
            <a:r>
              <a:rPr lang="ru-RU" dirty="0"/>
              <a:t>– установление контрольных цифр по уровню переработки продаваемого оборудования на уровне штата;</a:t>
            </a:r>
          </a:p>
          <a:p>
            <a:r>
              <a:rPr lang="ru-RU" dirty="0"/>
              <a:t>– разработка и реализация программ либо по переработке, либо по замене устаревшего оборудования.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1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Соединенные Штаты Америки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	 </a:t>
            </a:r>
            <a:r>
              <a:rPr lang="ru-RU" dirty="0"/>
              <a:t>в 2004 г. в штате Калифорнии принят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закон 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рециклинге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мобильных телефонов</a:t>
            </a:r>
            <a:r>
              <a:rPr lang="ru-RU" dirty="0"/>
              <a:t>, в 2008 г. -  закон, запрещающий экспорт ртутьсодержащего оборудования.</a:t>
            </a:r>
          </a:p>
          <a:p>
            <a:r>
              <a:rPr lang="ru-RU" dirty="0"/>
              <a:t>-	в 2010 г. штат Нью-Йорк принял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закон 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рециклинге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электронных отходов</a:t>
            </a:r>
            <a:r>
              <a:rPr lang="ru-RU" dirty="0"/>
              <a:t>, который ужесточает правила обращения с электронными отходами и ответственность всех сторон, например, с 2014 года компаниям, занимающимся сбором мусора, запрещено выбрасывать электронику на обычные свалки и сжигать, а с 2015 г. рядовым потребителям за компьютер или телефон в простом мусорном баке выписывается штраф;</a:t>
            </a:r>
          </a:p>
          <a:p>
            <a:r>
              <a:rPr lang="ru-RU" dirty="0"/>
              <a:t>-	в штатах Калифорнии и Мэн принято законодательство, в соответствии с которым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 счет повышения продажной цены изделий началось финансирование местных программ утилизации</a:t>
            </a:r>
            <a:r>
              <a:rPr lang="ru-RU" dirty="0"/>
              <a:t>; </a:t>
            </a:r>
          </a:p>
          <a:p>
            <a:r>
              <a:rPr lang="ru-RU" dirty="0"/>
              <a:t>-	в штате Арканзас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переработчикам старых компьютеров предоставлены налоговые льготы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06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Япония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Закон </a:t>
            </a:r>
            <a:r>
              <a:rPr lang="ru-RU" dirty="0"/>
              <a:t>«Об обществе с устойчивым ресурсным циклом</a:t>
            </a:r>
            <a:r>
              <a:rPr lang="ru-RU" dirty="0" smtClean="0"/>
              <a:t>» (2000 г.) согласно ему, компании обязаны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разрабатывать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безопасные для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 товары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выбирать для производства легко утилизируемые материалы, а также предоставлять информацию о способах утилизации</a:t>
            </a:r>
            <a:r>
              <a:rPr lang="ru-RU" b="1" dirty="0"/>
              <a:t>. </a:t>
            </a:r>
          </a:p>
          <a:p>
            <a:r>
              <a:rPr lang="ru-RU" dirty="0" smtClean="0"/>
              <a:t>- Закон </a:t>
            </a:r>
            <a:r>
              <a:rPr lang="ru-RU" dirty="0"/>
              <a:t>«О форсировании эффективного использования сырья</a:t>
            </a:r>
            <a:r>
              <a:rPr lang="ru-RU" dirty="0" smtClean="0"/>
              <a:t>» (2000 г.). </a:t>
            </a:r>
            <a:r>
              <a:rPr lang="ru-RU" dirty="0"/>
              <a:t>Под его действие попадает 69 видов продукции, выпускаемых десятью </a:t>
            </a:r>
            <a:r>
              <a:rPr lang="ru-RU" dirty="0" smtClean="0"/>
              <a:t>отраслями, —  </a:t>
            </a:r>
            <a:r>
              <a:rPr lang="ru-RU" dirty="0"/>
              <a:t>50% всех бытовых и промышленных отходов. В соответствии с </a:t>
            </a:r>
            <a:r>
              <a:rPr lang="ru-RU" dirty="0" smtClean="0"/>
              <a:t>законом </a:t>
            </a:r>
            <a:r>
              <a:rPr lang="ru-RU" dirty="0"/>
              <a:t>построено </a:t>
            </a:r>
            <a:r>
              <a:rPr lang="ru-RU" dirty="0" smtClean="0"/>
              <a:t>2000 спец. п/п, </a:t>
            </a:r>
            <a:r>
              <a:rPr lang="ru-RU" dirty="0"/>
              <a:t>осуществляющих демонтаж старых велосипедов, мебели, бытовой техники и т. п</a:t>
            </a:r>
            <a:r>
              <a:rPr lang="ru-RU" dirty="0" smtClean="0"/>
              <a:t>.. в состав п/п, также входят </a:t>
            </a:r>
            <a:r>
              <a:rPr lang="ru-RU" dirty="0"/>
              <a:t>цеха по переработке, а также множество цветочных теплиц, которые отапливаются энергией, получаемой при сжигании отходов. </a:t>
            </a:r>
          </a:p>
          <a:p>
            <a:r>
              <a:rPr lang="ru-RU" dirty="0"/>
              <a:t>В Японии за утилизацию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промышленных отходов </a:t>
            </a:r>
            <a:r>
              <a:rPr lang="ru-RU" dirty="0"/>
              <a:t>отвечают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предприятия</a:t>
            </a:r>
            <a:r>
              <a:rPr lang="ru-RU" dirty="0"/>
              <a:t>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бытовых - муниципалитеты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839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Япония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447" y="1845733"/>
            <a:ext cx="10879233" cy="4597597"/>
          </a:xfrm>
        </p:spPr>
        <p:txBody>
          <a:bodyPr>
            <a:normAutofit/>
          </a:bodyPr>
          <a:lstStyle/>
          <a:p>
            <a:r>
              <a:rPr lang="ru-RU" dirty="0" smtClean="0"/>
              <a:t>- Закон </a:t>
            </a:r>
            <a:r>
              <a:rPr lang="ru-RU" dirty="0"/>
              <a:t>«О переработке бытовых электроприборов» </a:t>
            </a:r>
            <a:r>
              <a:rPr lang="ru-RU" dirty="0" smtClean="0"/>
              <a:t>(2001 г.) распространяется </a:t>
            </a:r>
            <a:r>
              <a:rPr lang="ru-RU" dirty="0"/>
              <a:t>на холодильники, кондиционеры, телевизоры, стиральные машины. Он обязывает розничных торговцев и муниципалитеты собирать и перевозить вышедшие из употребления приборы 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заводы по переработке</a:t>
            </a:r>
            <a:r>
              <a:rPr lang="ru-RU" dirty="0"/>
              <a:t>, которые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обязаны строить производители бытовой техники</a:t>
            </a:r>
            <a:r>
              <a:rPr lang="ru-RU" dirty="0"/>
              <a:t>, все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услуги по сбору и перевозке оплачивают потребители</a:t>
            </a:r>
            <a:r>
              <a:rPr lang="ru-RU" dirty="0"/>
              <a:t>.</a:t>
            </a:r>
          </a:p>
          <a:p>
            <a:r>
              <a:rPr lang="ru-RU" dirty="0" smtClean="0"/>
              <a:t>- Закон </a:t>
            </a:r>
            <a:r>
              <a:rPr lang="ru-RU" dirty="0"/>
              <a:t>«Об утилизации старых компьютеров</a:t>
            </a:r>
            <a:r>
              <a:rPr lang="ru-RU" dirty="0" smtClean="0"/>
              <a:t>» (2003 г.). </a:t>
            </a:r>
            <a:r>
              <a:rPr lang="ru-RU" dirty="0"/>
              <a:t>Согласно </a:t>
            </a:r>
            <a:r>
              <a:rPr lang="ru-RU" dirty="0" smtClean="0"/>
              <a:t> его требованиям,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старые компьютеры не могут быть выброшены на мусорные свалки и в обязательном порядке должны быть отправлены на предприятия по их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переработке</a:t>
            </a:r>
            <a:r>
              <a:rPr lang="ru-RU" dirty="0" smtClean="0"/>
              <a:t>.</a:t>
            </a:r>
          </a:p>
          <a:p>
            <a:pPr marL="1012608"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Прием </a:t>
            </a:r>
            <a:r>
              <a:rPr lang="ru-RU" dirty="0"/>
              <a:t>компьютеров и отправка их на предприятия по переработке осуществляются почтовыми отделениями </a:t>
            </a:r>
            <a:r>
              <a:rPr lang="ru-RU" dirty="0" smtClean="0"/>
              <a:t>страны либо транспортом для сбора таких отходов по месту проживания. </a:t>
            </a:r>
          </a:p>
          <a:p>
            <a:pPr marL="1012608"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Производители </a:t>
            </a:r>
            <a:r>
              <a:rPr lang="ru-RU" dirty="0"/>
              <a:t>и </a:t>
            </a:r>
            <a:r>
              <a:rPr lang="ru-RU" dirty="0" smtClean="0"/>
              <a:t>потребители </a:t>
            </a:r>
            <a:r>
              <a:rPr lang="ru-RU" dirty="0" smtClean="0"/>
              <a:t>платят за </a:t>
            </a:r>
            <a:r>
              <a:rPr lang="ru-RU" dirty="0"/>
              <a:t>утилизацию </a:t>
            </a:r>
            <a:r>
              <a:rPr lang="ru-RU" dirty="0" smtClean="0"/>
              <a:t>отработанного компьютера  - 25-35 дол. США. </a:t>
            </a:r>
          </a:p>
          <a:p>
            <a:pPr marL="1012608"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36 главных производителей компьютерной техники (98%) создали </a:t>
            </a:r>
            <a:r>
              <a:rPr lang="ru-RU" dirty="0"/>
              <a:t>под эгидой Японской ассоциации производителей электроники и индустрии информационных технологий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единую систему сбора электронных отходов по всей стране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4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Южная Корея 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219" y="1845733"/>
            <a:ext cx="10496461" cy="434241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Законом 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 содействии ресурсосбережению и повторному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использованию(1992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 введена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внесения производителем депозита, пропорционального объёму товара конкретного наименования, выпущенного на рынок в предыдущий год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Депозиты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частично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возвращались, если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 и переработка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отходов производилась качественно. </a:t>
            </a:r>
          </a:p>
          <a:p>
            <a:pPr marL="54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Размер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депозита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устанавливался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Министерством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ОС,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контроль над переработкой и управление невозвращёнными депозитами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осуществляла Корейская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рециклинговая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корпорация. Постепенно действие этого закона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распространялось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стиральные машины, кондиционеры и холодильники.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Закон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 введении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РОП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утилизацию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(2003 г.). 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Министерство ОС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устанавливает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конкретные целевые контрольные показатели переработки по видам продукции, которые колеблются от 55 до 70% по весу продукции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Производитель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либо может построить завод по переработке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либо заключить контракт с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отходоперерабатывающей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компанией, либо войти в Организацию Ответственности Производителя (оплата взноса).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результате введения новой системы в 2006 г. более 40%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было собрано и переработано именно производителями.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00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Китай 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874" y="2179674"/>
            <a:ext cx="10483703" cy="41785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Ежегодно образуется более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миллиона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тонн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Китай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основной импортер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ежегодно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страну ввозится 70% мировых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переработки.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часть импорта нелегальная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Старые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приборы и технику из США и развитых западных стран квалифицируют как гуманитарную помощь странам третьего мира или товары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секонд-хэнд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Гуйю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скапливается 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56% всего мирового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объема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;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действует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5,5 тысяч предприятий, преимущественно семейных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мастерских;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общая территория мастерских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переработке 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складов 55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тысяч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 км; 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трудится до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300 000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вся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осуществляется в ручную, без соблюдения экологических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норм; 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прибыль хозяев бизнеса  - около 3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миллиарда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дол. США 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179013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Китай 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42" y="1845733"/>
            <a:ext cx="11493794" cy="4374313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«Правила управления восстановлением и утилизацией </a:t>
            </a:r>
            <a:r>
              <a:rPr lang="ru-RU" sz="1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(2003 г.)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регламентирует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специального каталога, в котором должно быть указано, какие классы веществ относятся к вредным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sz="1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«Правила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ограничения содержания вредных веществ» 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(2006)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требует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чтобы на продуктах указывались названия и уровень содержания токсичных веществ, входящих в их состав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2007 г. 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принят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«Об административных мерах по возобновляемым источникам».</a:t>
            </a:r>
          </a:p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– «Об административных мерах по предотвращению загрязнения окружающей среды, вызванного </a:t>
            </a:r>
            <a:r>
              <a:rPr lang="ru-RU" sz="1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2009 г. в Пекине создан первый официальный центр по переработке электроники. </a:t>
            </a:r>
          </a:p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2010 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издан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«Руководящие нормы по сбору и обращению с </a:t>
            </a:r>
            <a:r>
              <a:rPr lang="ru-RU" sz="1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 Закон направлен на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усиление официальных и крупных переработчиков и снижение роли «неформальных» переработчиков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45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6884" y="1853212"/>
            <a:ext cx="4581629" cy="116643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16144" y="353091"/>
            <a:ext cx="3157869" cy="691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ОТХОДЫ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24" y="1814564"/>
            <a:ext cx="4500338" cy="12050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98124" y="1774709"/>
            <a:ext cx="4500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 негативного воздействия на здоровье человека и окружающую среду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4474" y="1831896"/>
            <a:ext cx="411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материально-сырьевых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топливно-энергетических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ресурсов или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ВМР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8666077">
            <a:off x="3767032" y="1109364"/>
            <a:ext cx="655834" cy="6330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90716">
            <a:off x="7415225" y="1036202"/>
            <a:ext cx="597833" cy="61613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07412" y="3386470"/>
            <a:ext cx="1092388" cy="2711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МЕРЫ ПРОТИВОДЕЙСТВИЯ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91599" y="3630625"/>
            <a:ext cx="8296733" cy="680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ограничение использования  в товарах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различных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ОПАСНЫХ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веществ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5305" y="4751638"/>
            <a:ext cx="8232937" cy="723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безопасной переработки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отходов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48511" y="3290776"/>
            <a:ext cx="1021729" cy="280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должно быть РЕГЛАМЕНТИРОВАНО законодательством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9814819">
            <a:off x="1557476" y="3798462"/>
            <a:ext cx="276447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38338">
            <a:off x="1526363" y="4738894"/>
            <a:ext cx="338672" cy="378516"/>
          </a:xfrm>
          <a:prstGeom prst="rect">
            <a:avLst/>
          </a:prstGeom>
        </p:spPr>
      </p:pic>
      <p:sp>
        <p:nvSpPr>
          <p:cNvPr id="20" name="Стрелка влево 19"/>
          <p:cNvSpPr/>
          <p:nvPr/>
        </p:nvSpPr>
        <p:spPr>
          <a:xfrm rot="1464118">
            <a:off x="10323037" y="3898579"/>
            <a:ext cx="339238" cy="366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14235">
            <a:off x="10338026" y="4921104"/>
            <a:ext cx="37188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Китай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098" y="1845734"/>
            <a:ext cx="10666582" cy="439557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основании этих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законов выпущены: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«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Указания о квалификационных экзаменах для допуска к работе на объектах по переработке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»;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«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Указания о проверке объектов по переработке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»;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«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Указания о системе управления информацией и данными, получаемыми от объектов по переработке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целях обеспечения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объемов сбора и замены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старого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оборудования на новое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предусмотрены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субсидии за счёт центрального и провинциальных бюджетов покупателям, транспортным компаниям и переработчикам.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рамках этой программы к 2010 г. было создано 22 специализированных объекта по переработке </a:t>
            </a:r>
            <a:r>
              <a:rPr lang="ru-R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ЭЭО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результате реализации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данной программы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собрано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единиц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230048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Китай: </a:t>
            </a:r>
            <a:r>
              <a:rPr lang="ru-RU" sz="3600" b="1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</a:t>
            </a:r>
            <a:r>
              <a:rPr lang="ru-RU" sz="3600" b="1" dirty="0" err="1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Гуйю</a:t>
            </a:r>
            <a:r>
              <a:rPr lang="ru-RU" sz="3600" b="1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1" y="1845826"/>
            <a:ext cx="4068851" cy="2678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72" y="973159"/>
            <a:ext cx="5266777" cy="2956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656" y="2348583"/>
            <a:ext cx="3803248" cy="2499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83" y="4346756"/>
            <a:ext cx="5429250" cy="2028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360" y="3763926"/>
            <a:ext cx="3890320" cy="25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88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633" y="1856366"/>
            <a:ext cx="10792047" cy="4438109"/>
          </a:xfrm>
        </p:spPr>
        <p:txBody>
          <a:bodyPr>
            <a:noAutofit/>
          </a:bodyPr>
          <a:lstStyle/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В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каждом государстве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свои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присущие только ему специфические правила в соответствии с принятым национальным законодательством, в то же время, основные задачи схожи и направлены на ограничение использования в товарах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ЭЭО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опасных веществ и организацию безопасной переработки электронных отходов.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Ключевым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моментом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является реализация </a:t>
            </a:r>
            <a:r>
              <a:rPr lang="ru-R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РОП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В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странах, где действует ответственность производителя, введены разные формы платежей производителей, которые поступают по разным каналам переработчикам в качестве компенсаций их затрат.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Платежи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как правило, пропорциональны доле продукции, выпускаемой компанией на рынок. Для потребителей в этом случае издержки производителей на утилизацию отходов скрыты в стоимости покупаемого товара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9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53" y="1845733"/>
            <a:ext cx="10517727" cy="4342415"/>
          </a:xfrm>
        </p:spPr>
        <p:txBody>
          <a:bodyPr>
            <a:normAutofit/>
          </a:bodyPr>
          <a:lstStyle/>
          <a:p>
            <a:pPr marL="450000"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Для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эффективного осуществления деятельности в области обращения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важно определить роль и обязанности всех участников процесса, в основном эта схема выглядит так: </a:t>
            </a:r>
          </a:p>
          <a:p>
            <a:pPr marL="720000"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за государством стоит создание законодательной базы, лицензирование, утверждение планов реализации, а также контроль и надзор за соблюдением законодательства в сфере регулирования отходов;</a:t>
            </a:r>
          </a:p>
          <a:p>
            <a:pPr marL="720000"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за производителями и поставщиками – организация и финансирование систем, связанных с обращением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marL="720000"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торговыми компаниями - создание специально отведенных территорий для пунктов сбора отходов; обязательство принимать на безвозмездной основе отходов; обязательство показывать в отдельном порядке затраты в кассовом чеке.</a:t>
            </a:r>
          </a:p>
          <a:p>
            <a:pPr marL="720000"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операторами - предоставление профильных услуг.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75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405" y="1888263"/>
            <a:ext cx="11313042" cy="4214825"/>
          </a:xfrm>
        </p:spPr>
        <p:txBody>
          <a:bodyPr>
            <a:noAutofit/>
          </a:bodyPr>
          <a:lstStyle/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В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 управления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роль государства минимальна и сводится к законодательному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регулированию и контролю.</a:t>
            </a:r>
          </a:p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Основные организаторы - производители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(поставщики) и некоммерческие структуры.</a:t>
            </a:r>
          </a:p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Производители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(поставщики) могут реализовать свою ответственность следующими способами: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внесение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платежей (в виде налога, сбора и др.);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самостоятельно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организовать собственную систему переработки;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путем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объединения с другими производителями организовать коллективную схему утилизации;</a:t>
            </a:r>
          </a:p>
          <a:p>
            <a:pPr marL="72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заключение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договоров с операторами специализированных систем обращения с отходами для организация утилизации.</a:t>
            </a:r>
          </a:p>
          <a:p>
            <a:pPr marL="4500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Целесообразно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разных категорий готовой продукции разрабатывать отдельные подзаконные акты, устанавливающие правила обращения с отходами каждого вида. </a:t>
            </a:r>
          </a:p>
        </p:txBody>
      </p:sp>
    </p:spTree>
    <p:extLst>
      <p:ext uri="{BB962C8B-B14F-4D97-AF65-F5344CB8AC3E}">
        <p14:creationId xmlns:p14="http://schemas.microsoft.com/office/powerpoint/2010/main" val="330050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7804" y="4582632"/>
            <a:ext cx="9847875" cy="128646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Независимая экологическая экспертиза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www.eco-expertise.org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458" y="2285722"/>
            <a:ext cx="151193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9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43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Расширенная ответственность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производителей 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импортеров –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РОП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1430474"/>
            <a:ext cx="10867009" cy="48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Европейский союз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614264"/>
              </p:ext>
            </p:extLst>
          </p:nvPr>
        </p:nvGraphicFramePr>
        <p:xfrm>
          <a:off x="882502" y="1846263"/>
          <a:ext cx="10272861" cy="452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708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1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1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1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Европейский союз: </a:t>
            </a:r>
            <a:r>
              <a:rPr lang="ru-RU" sz="3200" dirty="0" smtClean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обновление Директив</a:t>
            </a:r>
            <a:r>
              <a:rPr lang="ru-RU" sz="3200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700" dirty="0"/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454026"/>
              </p:ext>
            </p:extLst>
          </p:nvPr>
        </p:nvGraphicFramePr>
        <p:xfrm>
          <a:off x="999460" y="1846263"/>
          <a:ext cx="10155903" cy="443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4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Европейский союз</a:t>
            </a:r>
            <a:endParaRPr lang="ru-RU" sz="4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000685"/>
              </p:ext>
            </p:extLst>
          </p:nvPr>
        </p:nvGraphicFramePr>
        <p:xfrm>
          <a:off x="8431619" y="2899144"/>
          <a:ext cx="338115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781"/>
                <a:gridCol w="1744371"/>
              </a:tblGrid>
              <a:tr h="149718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67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Для товаров, произведенных после 2005 г.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Для товаров, произведенных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период 2002 и 2005 гг.</a:t>
                      </a:r>
                    </a:p>
                    <a:p>
                      <a:pPr algn="ctr"/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107" y="3096471"/>
            <a:ext cx="1337267" cy="13372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16" y="3096471"/>
            <a:ext cx="1301555" cy="13187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8074" y="1830938"/>
            <a:ext cx="1100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сегодняшний день у всех стран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(28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государств-членов)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имеется национальное законодательство, которое включает в себя основные элементы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Директив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 по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обращению с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701" y="2847846"/>
            <a:ext cx="80541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основном финансируются производителями;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роизводители обязаны зарегистрироваться,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чтобы сообщать объемы проданной продукции и обеспечивать переработку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ользователи имеют возможность безвозмездно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возвращать отходы в места сбора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производители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вправе показывать плату за удаление отходов при продаже новых продуктов/товаров в кассовом чеке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существуют коллективные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индивидуальные системы сбора и утилизации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Германия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15" y="1845733"/>
            <a:ext cx="10889866" cy="4491271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</a:t>
            </a:r>
            <a:r>
              <a:rPr lang="ru-RU" sz="2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2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 </a:t>
            </a:r>
            <a:r>
              <a:rPr lang="ru-RU" sz="2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электрическом и электронном </a:t>
            </a:r>
            <a:r>
              <a:rPr lang="ru-RU" sz="2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оборудовании –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закон «</a:t>
            </a:r>
            <a:r>
              <a:rPr lang="ru-RU" sz="2100" b="1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ElektroG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Обязательства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производителя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(импортера):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регистрация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предоставления коммерческого предложения и продажи </a:t>
            </a:r>
            <a:r>
              <a:rPr lang="ru-RU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ЭЭО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маркировка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продукции;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гарантии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неплатежеспособности;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отчетности: ежемесячное, ежегодное извещение о количестве выпущенного товара;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договоренности о вывозе собранных </a:t>
            </a:r>
            <a:r>
              <a:rPr lang="ru-RU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указание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регистрационного номера </a:t>
            </a:r>
            <a:r>
              <a:rPr lang="ru-RU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ЭЭО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документации.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меры ответственности:</a:t>
            </a: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</a:t>
            </a:r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предупреждения;</a:t>
            </a:r>
          </a:p>
          <a:p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 штрафы до 100 000 евро;</a:t>
            </a:r>
          </a:p>
          <a:p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 запрет на продажу и изъятие прибыли;</a:t>
            </a:r>
          </a:p>
          <a:p>
            <a:r>
              <a:rPr lang="ru-R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 административное задержание за отказ платить штрафы.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9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Германия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43083" cy="40233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«Схема реализации ответственности» (</a:t>
            </a:r>
            <a:r>
              <a:rPr lang="ru-RU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compliance</a:t>
            </a:r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scheme</a:t>
            </a:r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22 компании-Схемы.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Услуги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предоставляемые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компанией-Схемой: </a:t>
            </a:r>
          </a:p>
          <a:p>
            <a:pPr marL="436608"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регистрация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национальном совете производителей - Фонд </a:t>
            </a:r>
            <a:r>
              <a:rPr lang="ru-RU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36608"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отчетов об объемах продукции, выпускаемой на рынок, предоставление собственной системы подтверждения гарантии обеспечения переработки отходов в случае неплатежеспособности;</a:t>
            </a:r>
          </a:p>
          <a:p>
            <a:pPr marL="436608" lv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необходимой сети логистики и переработки, охватывающей определенную территорию.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 компаний-Схем контролируется местными органами власти.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Переработчики контролируются соответствующими региональными учреждениями.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 отходов обеспечивают муниципалитеты. </a:t>
            </a: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6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2270AA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Швеция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633" y="3950207"/>
            <a:ext cx="2001046" cy="1203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94" y="3621861"/>
            <a:ext cx="1971068" cy="1687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449" y="3621496"/>
            <a:ext cx="2188654" cy="163387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289335" y="2673565"/>
            <a:ext cx="1783506" cy="527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производители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36540" y="2650336"/>
            <a:ext cx="1388083" cy="60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Экологический платеж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4931" y="2542652"/>
            <a:ext cx="5581273" cy="79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EL-</a:t>
            </a:r>
            <a:r>
              <a:rPr lang="en-GB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KRESTEN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договора 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2000 компаниями и 290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муниципалитетами + Ассоциация переработчиков </a:t>
            </a:r>
            <a:r>
              <a:rPr lang="ru-RU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ОЭЭО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20671" y="2550886"/>
            <a:ext cx="901534" cy="841432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6772940" y="3421011"/>
            <a:ext cx="340242" cy="475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3542" y="3409280"/>
            <a:ext cx="396274" cy="49991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74766" y="3281620"/>
            <a:ext cx="390616" cy="2895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Местные органы власти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71" y="3824859"/>
            <a:ext cx="891644" cy="832201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1528354" y="4177483"/>
            <a:ext cx="532765" cy="392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626304" y="4185695"/>
            <a:ext cx="846074" cy="41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7410" y="4318839"/>
            <a:ext cx="871804" cy="437256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5624623" y="5670630"/>
            <a:ext cx="5741582" cy="542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Частные компании, которые отбираются </a:t>
            </a:r>
            <a:r>
              <a:rPr lang="en-GB" b="1" dirty="0" smtClean="0">
                <a:solidFill>
                  <a:schemeClr val="tx1"/>
                </a:solidFill>
              </a:rPr>
              <a:t>EL-</a:t>
            </a:r>
            <a:r>
              <a:rPr lang="en-GB" b="1" dirty="0" err="1" smtClean="0">
                <a:solidFill>
                  <a:schemeClr val="tx1"/>
                </a:solidFill>
              </a:rPr>
              <a:t>KRESTEN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6687879" y="5221081"/>
            <a:ext cx="255182" cy="385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3330" y="5194229"/>
            <a:ext cx="310923" cy="41237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95490" y="1755917"/>
            <a:ext cx="10960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Законодательство, устанавливающее ответственность производителя за утилизацию непригодного электротехнического и электронного оборудования  действует с 2001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2157810" y="3621496"/>
            <a:ext cx="914400" cy="166841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Центры сбора ОЭЭО</a:t>
            </a:r>
          </a:p>
        </p:txBody>
      </p:sp>
    </p:spTree>
    <p:extLst>
      <p:ext uri="{BB962C8B-B14F-4D97-AF65-F5344CB8AC3E}">
        <p14:creationId xmlns:p14="http://schemas.microsoft.com/office/powerpoint/2010/main" val="41263104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9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91D7F1"/>
      </a:accent1>
      <a:accent2>
        <a:srgbClr val="2270AA"/>
      </a:accent2>
      <a:accent3>
        <a:srgbClr val="79DFE4"/>
      </a:accent3>
      <a:accent4>
        <a:srgbClr val="42BA97"/>
      </a:accent4>
      <a:accent5>
        <a:srgbClr val="3E8853"/>
      </a:accent5>
      <a:accent6>
        <a:srgbClr val="62A39F"/>
      </a:accent6>
      <a:hlink>
        <a:srgbClr val="19547F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1205</TotalTime>
  <Words>2139</Words>
  <Application>Microsoft Office PowerPoint</Application>
  <PresentationFormat>Широкоэкранный</PresentationFormat>
  <Paragraphs>201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Calibri Light</vt:lpstr>
      <vt:lpstr>Symbol</vt:lpstr>
      <vt:lpstr>Verdana</vt:lpstr>
      <vt:lpstr>Wingdings</vt:lpstr>
      <vt:lpstr>Ретро</vt:lpstr>
      <vt:lpstr>Международный опыт:</vt:lpstr>
      <vt:lpstr>Презентация PowerPoint</vt:lpstr>
      <vt:lpstr>Расширенная ответственность производителей и импортеров – принцип РОП</vt:lpstr>
      <vt:lpstr>Европейский союз</vt:lpstr>
      <vt:lpstr>   Европейский союз: обновление Директив </vt:lpstr>
      <vt:lpstr>Европейский союз</vt:lpstr>
      <vt:lpstr>Германия </vt:lpstr>
      <vt:lpstr>Германия</vt:lpstr>
      <vt:lpstr>Швеция </vt:lpstr>
      <vt:lpstr>Швейцария</vt:lpstr>
      <vt:lpstr>Швейцария</vt:lpstr>
      <vt:lpstr>Норвегия </vt:lpstr>
      <vt:lpstr>Соединенные Штаты Америки </vt:lpstr>
      <vt:lpstr>Соединенные Штаты Америки </vt:lpstr>
      <vt:lpstr>Япония</vt:lpstr>
      <vt:lpstr>Япония</vt:lpstr>
      <vt:lpstr>Южная Корея </vt:lpstr>
      <vt:lpstr>Китай </vt:lpstr>
      <vt:lpstr>Китай </vt:lpstr>
      <vt:lpstr>Китай </vt:lpstr>
      <vt:lpstr>Китай: г. Гуйю </vt:lpstr>
      <vt:lpstr>Основные выводы</vt:lpstr>
      <vt:lpstr>Основные выводы</vt:lpstr>
      <vt:lpstr>Основные выводы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опыт:</dc:title>
  <dc:creator>user</dc:creator>
  <cp:lastModifiedBy>user</cp:lastModifiedBy>
  <cp:revision>73</cp:revision>
  <dcterms:created xsi:type="dcterms:W3CDTF">2017-07-03T08:34:03Z</dcterms:created>
  <dcterms:modified xsi:type="dcterms:W3CDTF">2017-07-10T05:15:54Z</dcterms:modified>
</cp:coreProperties>
</file>