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5" r:id="rId6"/>
    <p:sldId id="261" r:id="rId7"/>
    <p:sldId id="264" r:id="rId8"/>
    <p:sldId id="266" r:id="rId9"/>
    <p:sldId id="267" r:id="rId10"/>
    <p:sldId id="268" r:id="rId11"/>
    <p:sldId id="262" r:id="rId12"/>
    <p:sldId id="270" r:id="rId13"/>
    <p:sldId id="272" r:id="rId14"/>
    <p:sldId id="271" r:id="rId15"/>
    <p:sldId id="263" r:id="rId16"/>
    <p:sldId id="274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D9B2C-CC1D-4683-98C9-8FEC833FC68C}" type="doc">
      <dgm:prSet loTypeId="urn:microsoft.com/office/officeart/2005/8/layout/vList4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0F63D2F-4419-4B3E-9EAB-B99926AE19E8}">
      <dgm:prSet phldrT="[Текст]"/>
      <dgm:spPr/>
      <dgm:t>
        <a:bodyPr/>
        <a:lstStyle/>
        <a:p>
          <a:r>
            <a:rPr lang="ru-RU" dirty="0" smtClean="0"/>
            <a:t> Конвенция насчитывает на сегодняшний день 193 Стороны</a:t>
          </a:r>
          <a:endParaRPr lang="ru-RU" dirty="0"/>
        </a:p>
      </dgm:t>
    </dgm:pt>
    <dgm:pt modelId="{51390A30-D912-42CA-BBB5-6BEA71846BE4}" type="parTrans" cxnId="{F88BD90F-A3AA-4E3F-8DFB-039424A90E9D}">
      <dgm:prSet/>
      <dgm:spPr/>
      <dgm:t>
        <a:bodyPr/>
        <a:lstStyle/>
        <a:p>
          <a:endParaRPr lang="ru-RU"/>
        </a:p>
      </dgm:t>
    </dgm:pt>
    <dgm:pt modelId="{71FFA0C9-35E3-447F-BBE6-BC5859B1FE4D}" type="sibTrans" cxnId="{F88BD90F-A3AA-4E3F-8DFB-039424A90E9D}">
      <dgm:prSet/>
      <dgm:spPr/>
      <dgm:t>
        <a:bodyPr/>
        <a:lstStyle/>
        <a:p>
          <a:endParaRPr lang="ru-RU"/>
        </a:p>
      </dgm:t>
    </dgm:pt>
    <dgm:pt modelId="{2865EB07-7F24-45E6-8552-04441FD8B5DE}">
      <dgm:prSet phldrT="[Текст]"/>
      <dgm:spPr/>
      <dgm:t>
        <a:bodyPr/>
        <a:lstStyle/>
        <a:p>
          <a:r>
            <a:rPr lang="ru-RU" dirty="0" smtClean="0"/>
            <a:t>Компонентами биоразнообразия являются все разнообразные формы жизни на Земле, включая экосистемы, животных, растения, грибы, микроорганизмы и генетическое разнообразие </a:t>
          </a:r>
          <a:endParaRPr lang="ru-RU" dirty="0"/>
        </a:p>
      </dgm:t>
    </dgm:pt>
    <dgm:pt modelId="{CC257E4B-234C-427D-80F7-AECE5145A3A7}" type="parTrans" cxnId="{B9445E93-3461-4014-889E-38FF49D5C1EC}">
      <dgm:prSet/>
      <dgm:spPr/>
      <dgm:t>
        <a:bodyPr/>
        <a:lstStyle/>
        <a:p>
          <a:endParaRPr lang="ru-RU"/>
        </a:p>
      </dgm:t>
    </dgm:pt>
    <dgm:pt modelId="{5EC4A112-44A0-45B8-B434-6C74BAB78171}" type="sibTrans" cxnId="{B9445E93-3461-4014-889E-38FF49D5C1EC}">
      <dgm:prSet/>
      <dgm:spPr/>
      <dgm:t>
        <a:bodyPr/>
        <a:lstStyle/>
        <a:p>
          <a:endParaRPr lang="ru-RU"/>
        </a:p>
      </dgm:t>
    </dgm:pt>
    <dgm:pt modelId="{AED4E40B-A617-46A0-8C23-5E73BC0C3D92}">
      <dgm:prSet phldrT="[Текст]"/>
      <dgm:spPr/>
      <dgm:t>
        <a:bodyPr/>
        <a:lstStyle/>
        <a:p>
          <a:r>
            <a:rPr lang="ru-RU" dirty="0" smtClean="0"/>
            <a:t>Для сохранения биоразнообразия необходимы существенные инвестиции, но они принесут взамен значительные экологические, экономические и социальные выгоды</a:t>
          </a:r>
          <a:endParaRPr lang="ru-RU" dirty="0"/>
        </a:p>
      </dgm:t>
    </dgm:pt>
    <dgm:pt modelId="{4F671DDA-499E-4069-8EB9-8468343890FC}" type="parTrans" cxnId="{F1E9CCE1-D31D-4DAD-9857-41FBCFF7D591}">
      <dgm:prSet/>
      <dgm:spPr/>
      <dgm:t>
        <a:bodyPr/>
        <a:lstStyle/>
        <a:p>
          <a:endParaRPr lang="ru-RU"/>
        </a:p>
      </dgm:t>
    </dgm:pt>
    <dgm:pt modelId="{1E8CC580-7870-4D70-A13E-DE9F124AA3B9}" type="sibTrans" cxnId="{F1E9CCE1-D31D-4DAD-9857-41FBCFF7D591}">
      <dgm:prSet/>
      <dgm:spPr/>
      <dgm:t>
        <a:bodyPr/>
        <a:lstStyle/>
        <a:p>
          <a:endParaRPr lang="ru-RU"/>
        </a:p>
      </dgm:t>
    </dgm:pt>
    <dgm:pt modelId="{3B38B2BC-1267-4CC7-955B-427437E6BDAD}">
      <dgm:prSet phldrT="[Текст]"/>
      <dgm:spPr/>
      <dgm:t>
        <a:bodyPr/>
        <a:lstStyle/>
        <a:p>
          <a:r>
            <a:rPr lang="ru-RU" dirty="0" err="1" smtClean="0"/>
            <a:t>Экосистемный</a:t>
          </a:r>
          <a:r>
            <a:rPr lang="ru-RU" dirty="0" smtClean="0"/>
            <a:t> подход, представляющий собой комплексную стратегию управления ресурсами, является основой деятельности в рамках Конвенции </a:t>
          </a:r>
          <a:endParaRPr lang="ru-RU" dirty="0"/>
        </a:p>
      </dgm:t>
    </dgm:pt>
    <dgm:pt modelId="{3D36C4EF-8D05-4968-BE18-7F4FF927AF91}" type="parTrans" cxnId="{9B093766-086F-4B3A-867D-83E2DF102382}">
      <dgm:prSet/>
      <dgm:spPr/>
      <dgm:t>
        <a:bodyPr/>
        <a:lstStyle/>
        <a:p>
          <a:endParaRPr lang="ru-RU"/>
        </a:p>
      </dgm:t>
    </dgm:pt>
    <dgm:pt modelId="{21C05455-1000-4F21-86B7-DBFDF4AD8B97}" type="sibTrans" cxnId="{9B093766-086F-4B3A-867D-83E2DF102382}">
      <dgm:prSet/>
      <dgm:spPr/>
      <dgm:t>
        <a:bodyPr/>
        <a:lstStyle/>
        <a:p>
          <a:endParaRPr lang="ru-RU"/>
        </a:p>
      </dgm:t>
    </dgm:pt>
    <dgm:pt modelId="{BE74E10A-59E1-4117-BB46-4174CF5E632E}">
      <dgm:prSet phldrT="[Текст]"/>
      <dgm:spPr/>
      <dgm:t>
        <a:bodyPr/>
        <a:lstStyle/>
        <a:p>
          <a:r>
            <a:rPr lang="ru-RU" dirty="0" smtClean="0"/>
            <a:t>Принцип предосторожности предусматривает, что в тех случаях, когда возникает угроза серьезного сокращения или утраты биоразнообразия, отсутствие полной научной уверенности не должно быть причиной для отсрочки мер по предотвращению или сведению к минимуму такой угрозы</a:t>
          </a:r>
          <a:endParaRPr lang="ru-RU" dirty="0"/>
        </a:p>
      </dgm:t>
    </dgm:pt>
    <dgm:pt modelId="{510C7A8B-8962-431B-8703-98DEE07C5A78}" type="parTrans" cxnId="{0F3406AB-804C-468C-91C5-7DB7B944522E}">
      <dgm:prSet/>
      <dgm:spPr/>
      <dgm:t>
        <a:bodyPr/>
        <a:lstStyle/>
        <a:p>
          <a:endParaRPr lang="ru-RU"/>
        </a:p>
      </dgm:t>
    </dgm:pt>
    <dgm:pt modelId="{CEFC8DBA-57FA-4F79-9E96-0E2BBF727E23}" type="sibTrans" cxnId="{0F3406AB-804C-468C-91C5-7DB7B944522E}">
      <dgm:prSet/>
      <dgm:spPr/>
      <dgm:t>
        <a:bodyPr/>
        <a:lstStyle/>
        <a:p>
          <a:endParaRPr lang="ru-RU"/>
        </a:p>
      </dgm:t>
    </dgm:pt>
    <dgm:pt modelId="{C5EE83E8-B674-42A7-89B2-A8C81E94290C}" type="pres">
      <dgm:prSet presAssocID="{6F2D9B2C-CC1D-4683-98C9-8FEC833FC68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7B42D5-A376-4AA6-AB16-9C6EB828AA06}" type="pres">
      <dgm:prSet presAssocID="{D0F63D2F-4419-4B3E-9EAB-B99926AE19E8}" presName="comp" presStyleCnt="0"/>
      <dgm:spPr/>
    </dgm:pt>
    <dgm:pt modelId="{4E180A2A-0566-43C7-AAF3-60E36633E579}" type="pres">
      <dgm:prSet presAssocID="{D0F63D2F-4419-4B3E-9EAB-B99926AE19E8}" presName="box" presStyleLbl="node1" presStyleIdx="0" presStyleCnt="5"/>
      <dgm:spPr/>
      <dgm:t>
        <a:bodyPr/>
        <a:lstStyle/>
        <a:p>
          <a:endParaRPr lang="ru-RU"/>
        </a:p>
      </dgm:t>
    </dgm:pt>
    <dgm:pt modelId="{589A0A54-662E-47F8-A2FC-4028BCAF1BC8}" type="pres">
      <dgm:prSet presAssocID="{D0F63D2F-4419-4B3E-9EAB-B99926AE19E8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09A739ED-86B1-404F-B2B2-A2CEBCE29D44}" type="pres">
      <dgm:prSet presAssocID="{D0F63D2F-4419-4B3E-9EAB-B99926AE19E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C4532-18E1-4869-AD7F-8EE2449F31F6}" type="pres">
      <dgm:prSet presAssocID="{71FFA0C9-35E3-447F-BBE6-BC5859B1FE4D}" presName="spacer" presStyleCnt="0"/>
      <dgm:spPr/>
    </dgm:pt>
    <dgm:pt modelId="{6FC1972D-EB06-424F-A474-3923CFBECB70}" type="pres">
      <dgm:prSet presAssocID="{2865EB07-7F24-45E6-8552-04441FD8B5DE}" presName="comp" presStyleCnt="0"/>
      <dgm:spPr/>
    </dgm:pt>
    <dgm:pt modelId="{A5C70E50-14C5-4F2B-809F-FC732FB4B407}" type="pres">
      <dgm:prSet presAssocID="{2865EB07-7F24-45E6-8552-04441FD8B5DE}" presName="box" presStyleLbl="node1" presStyleIdx="1" presStyleCnt="5"/>
      <dgm:spPr/>
      <dgm:t>
        <a:bodyPr/>
        <a:lstStyle/>
        <a:p>
          <a:endParaRPr lang="ru-RU"/>
        </a:p>
      </dgm:t>
    </dgm:pt>
    <dgm:pt modelId="{E17CB031-8C52-4AD3-91B3-D979AF93F2D2}" type="pres">
      <dgm:prSet presAssocID="{2865EB07-7F24-45E6-8552-04441FD8B5DE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E755839C-B2C1-444B-920A-DD7DDF0A2BD7}" type="pres">
      <dgm:prSet presAssocID="{2865EB07-7F24-45E6-8552-04441FD8B5DE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975D1-96BF-4D89-AC87-ED19E221BBCD}" type="pres">
      <dgm:prSet presAssocID="{5EC4A112-44A0-45B8-B434-6C74BAB78171}" presName="spacer" presStyleCnt="0"/>
      <dgm:spPr/>
    </dgm:pt>
    <dgm:pt modelId="{835E91CC-21A6-4AC5-B809-4285B40DB38A}" type="pres">
      <dgm:prSet presAssocID="{AED4E40B-A617-46A0-8C23-5E73BC0C3D92}" presName="comp" presStyleCnt="0"/>
      <dgm:spPr/>
    </dgm:pt>
    <dgm:pt modelId="{4C95F558-54AD-4D28-AF77-C7A07A22E344}" type="pres">
      <dgm:prSet presAssocID="{AED4E40B-A617-46A0-8C23-5E73BC0C3D92}" presName="box" presStyleLbl="node1" presStyleIdx="2" presStyleCnt="5"/>
      <dgm:spPr/>
      <dgm:t>
        <a:bodyPr/>
        <a:lstStyle/>
        <a:p>
          <a:endParaRPr lang="ru-RU"/>
        </a:p>
      </dgm:t>
    </dgm:pt>
    <dgm:pt modelId="{0B651260-85B1-4CC1-B9E3-EB47DC93A2B8}" type="pres">
      <dgm:prSet presAssocID="{AED4E40B-A617-46A0-8C23-5E73BC0C3D92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  <dgm:pt modelId="{63A4C748-B2EC-42A4-84F4-6752111A089A}" type="pres">
      <dgm:prSet presAssocID="{AED4E40B-A617-46A0-8C23-5E73BC0C3D92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2393D-F0FA-46FC-9EB0-413B35A86027}" type="pres">
      <dgm:prSet presAssocID="{1E8CC580-7870-4D70-A13E-DE9F124AA3B9}" presName="spacer" presStyleCnt="0"/>
      <dgm:spPr/>
    </dgm:pt>
    <dgm:pt modelId="{C882DABF-A7A8-4761-A3AE-2221EE2FFCE1}" type="pres">
      <dgm:prSet presAssocID="{3B38B2BC-1267-4CC7-955B-427437E6BDAD}" presName="comp" presStyleCnt="0"/>
      <dgm:spPr/>
    </dgm:pt>
    <dgm:pt modelId="{6DA54895-039B-44EE-99C5-38E0947A6480}" type="pres">
      <dgm:prSet presAssocID="{3B38B2BC-1267-4CC7-955B-427437E6BDAD}" presName="box" presStyleLbl="node1" presStyleIdx="3" presStyleCnt="5"/>
      <dgm:spPr/>
      <dgm:t>
        <a:bodyPr/>
        <a:lstStyle/>
        <a:p>
          <a:endParaRPr lang="ru-RU"/>
        </a:p>
      </dgm:t>
    </dgm:pt>
    <dgm:pt modelId="{EC24FCE7-09BF-4662-85C8-D06697C77BC7}" type="pres">
      <dgm:prSet presAssocID="{3B38B2BC-1267-4CC7-955B-427437E6BDAD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5EE5151B-BB4E-4006-A35C-792694FE30A0}" type="pres">
      <dgm:prSet presAssocID="{3B38B2BC-1267-4CC7-955B-427437E6BDA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94016-5D06-4A57-B4C1-E1A1AFF5D5BF}" type="pres">
      <dgm:prSet presAssocID="{21C05455-1000-4F21-86B7-DBFDF4AD8B97}" presName="spacer" presStyleCnt="0"/>
      <dgm:spPr/>
    </dgm:pt>
    <dgm:pt modelId="{9ACE9406-0F45-4C09-86F3-8945BBBFBE0F}" type="pres">
      <dgm:prSet presAssocID="{BE74E10A-59E1-4117-BB46-4174CF5E632E}" presName="comp" presStyleCnt="0"/>
      <dgm:spPr/>
    </dgm:pt>
    <dgm:pt modelId="{4B8DC25E-DE8E-47F4-8D46-554F94CE878D}" type="pres">
      <dgm:prSet presAssocID="{BE74E10A-59E1-4117-BB46-4174CF5E632E}" presName="box" presStyleLbl="node1" presStyleIdx="4" presStyleCnt="5"/>
      <dgm:spPr/>
      <dgm:t>
        <a:bodyPr/>
        <a:lstStyle/>
        <a:p>
          <a:endParaRPr lang="ru-RU"/>
        </a:p>
      </dgm:t>
    </dgm:pt>
    <dgm:pt modelId="{82406AD3-8638-4465-8DF3-C8C56857C7D6}" type="pres">
      <dgm:prSet presAssocID="{BE74E10A-59E1-4117-BB46-4174CF5E632E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F642AA23-561A-4BA8-887D-5CA7D4EB102D}" type="pres">
      <dgm:prSet presAssocID="{BE74E10A-59E1-4117-BB46-4174CF5E632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13D94C-34E7-40FA-BAE1-2C6A30C21DF6}" type="presOf" srcId="{3B38B2BC-1267-4CC7-955B-427437E6BDAD}" destId="{5EE5151B-BB4E-4006-A35C-792694FE30A0}" srcOrd="1" destOrd="0" presId="urn:microsoft.com/office/officeart/2005/8/layout/vList4"/>
    <dgm:cxn modelId="{85CD536E-41FE-4129-AAB9-C35F10AF2C06}" type="presOf" srcId="{AED4E40B-A617-46A0-8C23-5E73BC0C3D92}" destId="{63A4C748-B2EC-42A4-84F4-6752111A089A}" srcOrd="1" destOrd="0" presId="urn:microsoft.com/office/officeart/2005/8/layout/vList4"/>
    <dgm:cxn modelId="{F88BD90F-A3AA-4E3F-8DFB-039424A90E9D}" srcId="{6F2D9B2C-CC1D-4683-98C9-8FEC833FC68C}" destId="{D0F63D2F-4419-4B3E-9EAB-B99926AE19E8}" srcOrd="0" destOrd="0" parTransId="{51390A30-D912-42CA-BBB5-6BEA71846BE4}" sibTransId="{71FFA0C9-35E3-447F-BBE6-BC5859B1FE4D}"/>
    <dgm:cxn modelId="{D9FFBAE7-5484-4CA9-A341-9E790E03A304}" type="presOf" srcId="{BE74E10A-59E1-4117-BB46-4174CF5E632E}" destId="{4B8DC25E-DE8E-47F4-8D46-554F94CE878D}" srcOrd="0" destOrd="0" presId="urn:microsoft.com/office/officeart/2005/8/layout/vList4"/>
    <dgm:cxn modelId="{674DC4E1-628A-428F-8B17-B70C1C7E14EC}" type="presOf" srcId="{2865EB07-7F24-45E6-8552-04441FD8B5DE}" destId="{A5C70E50-14C5-4F2B-809F-FC732FB4B407}" srcOrd="0" destOrd="0" presId="urn:microsoft.com/office/officeart/2005/8/layout/vList4"/>
    <dgm:cxn modelId="{B88DBAFE-BFDF-4EF1-9227-9E4890E46C48}" type="presOf" srcId="{2865EB07-7F24-45E6-8552-04441FD8B5DE}" destId="{E755839C-B2C1-444B-920A-DD7DDF0A2BD7}" srcOrd="1" destOrd="0" presId="urn:microsoft.com/office/officeart/2005/8/layout/vList4"/>
    <dgm:cxn modelId="{1212BBEE-E7D3-4166-BA6A-4E9B7A00BAAD}" type="presOf" srcId="{D0F63D2F-4419-4B3E-9EAB-B99926AE19E8}" destId="{09A739ED-86B1-404F-B2B2-A2CEBCE29D44}" srcOrd="1" destOrd="0" presId="urn:microsoft.com/office/officeart/2005/8/layout/vList4"/>
    <dgm:cxn modelId="{1E2AD9DE-5030-4060-8212-DFA7436C6A87}" type="presOf" srcId="{D0F63D2F-4419-4B3E-9EAB-B99926AE19E8}" destId="{4E180A2A-0566-43C7-AAF3-60E36633E579}" srcOrd="0" destOrd="0" presId="urn:microsoft.com/office/officeart/2005/8/layout/vList4"/>
    <dgm:cxn modelId="{F1E9CCE1-D31D-4DAD-9857-41FBCFF7D591}" srcId="{6F2D9B2C-CC1D-4683-98C9-8FEC833FC68C}" destId="{AED4E40B-A617-46A0-8C23-5E73BC0C3D92}" srcOrd="2" destOrd="0" parTransId="{4F671DDA-499E-4069-8EB9-8468343890FC}" sibTransId="{1E8CC580-7870-4D70-A13E-DE9F124AA3B9}"/>
    <dgm:cxn modelId="{18116D6E-6A00-4795-9250-681610EAC76A}" type="presOf" srcId="{3B38B2BC-1267-4CC7-955B-427437E6BDAD}" destId="{6DA54895-039B-44EE-99C5-38E0947A6480}" srcOrd="0" destOrd="0" presId="urn:microsoft.com/office/officeart/2005/8/layout/vList4"/>
    <dgm:cxn modelId="{0F3406AB-804C-468C-91C5-7DB7B944522E}" srcId="{6F2D9B2C-CC1D-4683-98C9-8FEC833FC68C}" destId="{BE74E10A-59E1-4117-BB46-4174CF5E632E}" srcOrd="4" destOrd="0" parTransId="{510C7A8B-8962-431B-8703-98DEE07C5A78}" sibTransId="{CEFC8DBA-57FA-4F79-9E96-0E2BBF727E23}"/>
    <dgm:cxn modelId="{9B093766-086F-4B3A-867D-83E2DF102382}" srcId="{6F2D9B2C-CC1D-4683-98C9-8FEC833FC68C}" destId="{3B38B2BC-1267-4CC7-955B-427437E6BDAD}" srcOrd="3" destOrd="0" parTransId="{3D36C4EF-8D05-4968-BE18-7F4FF927AF91}" sibTransId="{21C05455-1000-4F21-86B7-DBFDF4AD8B97}"/>
    <dgm:cxn modelId="{49656FB4-F3AD-4998-AAA2-080214B16406}" type="presOf" srcId="{6F2D9B2C-CC1D-4683-98C9-8FEC833FC68C}" destId="{C5EE83E8-B674-42A7-89B2-A8C81E94290C}" srcOrd="0" destOrd="0" presId="urn:microsoft.com/office/officeart/2005/8/layout/vList4"/>
    <dgm:cxn modelId="{4574519F-D63E-4DA8-B801-727E0F809CA1}" type="presOf" srcId="{AED4E40B-A617-46A0-8C23-5E73BC0C3D92}" destId="{4C95F558-54AD-4D28-AF77-C7A07A22E344}" srcOrd="0" destOrd="0" presId="urn:microsoft.com/office/officeart/2005/8/layout/vList4"/>
    <dgm:cxn modelId="{2F4271F9-F108-43A4-96A8-A1A819E2C57B}" type="presOf" srcId="{BE74E10A-59E1-4117-BB46-4174CF5E632E}" destId="{F642AA23-561A-4BA8-887D-5CA7D4EB102D}" srcOrd="1" destOrd="0" presId="urn:microsoft.com/office/officeart/2005/8/layout/vList4"/>
    <dgm:cxn modelId="{B9445E93-3461-4014-889E-38FF49D5C1EC}" srcId="{6F2D9B2C-CC1D-4683-98C9-8FEC833FC68C}" destId="{2865EB07-7F24-45E6-8552-04441FD8B5DE}" srcOrd="1" destOrd="0" parTransId="{CC257E4B-234C-427D-80F7-AECE5145A3A7}" sibTransId="{5EC4A112-44A0-45B8-B434-6C74BAB78171}"/>
    <dgm:cxn modelId="{408E32AF-1311-42B3-8FB4-CEDCF11C2840}" type="presParOf" srcId="{C5EE83E8-B674-42A7-89B2-A8C81E94290C}" destId="{B97B42D5-A376-4AA6-AB16-9C6EB828AA06}" srcOrd="0" destOrd="0" presId="urn:microsoft.com/office/officeart/2005/8/layout/vList4"/>
    <dgm:cxn modelId="{6239B442-A461-4775-9CCC-42759A09B09F}" type="presParOf" srcId="{B97B42D5-A376-4AA6-AB16-9C6EB828AA06}" destId="{4E180A2A-0566-43C7-AAF3-60E36633E579}" srcOrd="0" destOrd="0" presId="urn:microsoft.com/office/officeart/2005/8/layout/vList4"/>
    <dgm:cxn modelId="{33F935EE-1A4C-4FC3-BE79-FFE39DA6000B}" type="presParOf" srcId="{B97B42D5-A376-4AA6-AB16-9C6EB828AA06}" destId="{589A0A54-662E-47F8-A2FC-4028BCAF1BC8}" srcOrd="1" destOrd="0" presId="urn:microsoft.com/office/officeart/2005/8/layout/vList4"/>
    <dgm:cxn modelId="{5C8F44F7-6454-4E42-BDEA-BBE93829AD64}" type="presParOf" srcId="{B97B42D5-A376-4AA6-AB16-9C6EB828AA06}" destId="{09A739ED-86B1-404F-B2B2-A2CEBCE29D44}" srcOrd="2" destOrd="0" presId="urn:microsoft.com/office/officeart/2005/8/layout/vList4"/>
    <dgm:cxn modelId="{5AABE76F-9389-40C9-9164-DEA077E6CEDA}" type="presParOf" srcId="{C5EE83E8-B674-42A7-89B2-A8C81E94290C}" destId="{63AC4532-18E1-4869-AD7F-8EE2449F31F6}" srcOrd="1" destOrd="0" presId="urn:microsoft.com/office/officeart/2005/8/layout/vList4"/>
    <dgm:cxn modelId="{63D35E8B-4FC1-4675-B528-AFDBE53257F8}" type="presParOf" srcId="{C5EE83E8-B674-42A7-89B2-A8C81E94290C}" destId="{6FC1972D-EB06-424F-A474-3923CFBECB70}" srcOrd="2" destOrd="0" presId="urn:microsoft.com/office/officeart/2005/8/layout/vList4"/>
    <dgm:cxn modelId="{BFC63CB3-EA34-45F4-9DC4-01AEF63D23C0}" type="presParOf" srcId="{6FC1972D-EB06-424F-A474-3923CFBECB70}" destId="{A5C70E50-14C5-4F2B-809F-FC732FB4B407}" srcOrd="0" destOrd="0" presId="urn:microsoft.com/office/officeart/2005/8/layout/vList4"/>
    <dgm:cxn modelId="{26ED4BCE-D5EE-4BE4-8C44-BA82A44116CC}" type="presParOf" srcId="{6FC1972D-EB06-424F-A474-3923CFBECB70}" destId="{E17CB031-8C52-4AD3-91B3-D979AF93F2D2}" srcOrd="1" destOrd="0" presId="urn:microsoft.com/office/officeart/2005/8/layout/vList4"/>
    <dgm:cxn modelId="{09C6B2F4-308B-45E8-87AA-21BC55AFAD28}" type="presParOf" srcId="{6FC1972D-EB06-424F-A474-3923CFBECB70}" destId="{E755839C-B2C1-444B-920A-DD7DDF0A2BD7}" srcOrd="2" destOrd="0" presId="urn:microsoft.com/office/officeart/2005/8/layout/vList4"/>
    <dgm:cxn modelId="{29479004-B62E-44FB-9771-4B9BA6BDD732}" type="presParOf" srcId="{C5EE83E8-B674-42A7-89B2-A8C81E94290C}" destId="{BE7975D1-96BF-4D89-AC87-ED19E221BBCD}" srcOrd="3" destOrd="0" presId="urn:microsoft.com/office/officeart/2005/8/layout/vList4"/>
    <dgm:cxn modelId="{55872DB4-4D73-4130-BA00-B77ABDA31683}" type="presParOf" srcId="{C5EE83E8-B674-42A7-89B2-A8C81E94290C}" destId="{835E91CC-21A6-4AC5-B809-4285B40DB38A}" srcOrd="4" destOrd="0" presId="urn:microsoft.com/office/officeart/2005/8/layout/vList4"/>
    <dgm:cxn modelId="{6E5604A4-E53A-42F4-83DB-E01BD0E176FE}" type="presParOf" srcId="{835E91CC-21A6-4AC5-B809-4285B40DB38A}" destId="{4C95F558-54AD-4D28-AF77-C7A07A22E344}" srcOrd="0" destOrd="0" presId="urn:microsoft.com/office/officeart/2005/8/layout/vList4"/>
    <dgm:cxn modelId="{512DFA88-2B05-426C-994C-FDB8D522BB50}" type="presParOf" srcId="{835E91CC-21A6-4AC5-B809-4285B40DB38A}" destId="{0B651260-85B1-4CC1-B9E3-EB47DC93A2B8}" srcOrd="1" destOrd="0" presId="urn:microsoft.com/office/officeart/2005/8/layout/vList4"/>
    <dgm:cxn modelId="{AD904A2F-B5D9-464D-B720-04B6CB068630}" type="presParOf" srcId="{835E91CC-21A6-4AC5-B809-4285B40DB38A}" destId="{63A4C748-B2EC-42A4-84F4-6752111A089A}" srcOrd="2" destOrd="0" presId="urn:microsoft.com/office/officeart/2005/8/layout/vList4"/>
    <dgm:cxn modelId="{60509ED3-DC15-42A6-85FD-ADA357D38541}" type="presParOf" srcId="{C5EE83E8-B674-42A7-89B2-A8C81E94290C}" destId="{1C62393D-F0FA-46FC-9EB0-413B35A86027}" srcOrd="5" destOrd="0" presId="urn:microsoft.com/office/officeart/2005/8/layout/vList4"/>
    <dgm:cxn modelId="{D5C1C95C-F470-4958-9720-1E02903027A9}" type="presParOf" srcId="{C5EE83E8-B674-42A7-89B2-A8C81E94290C}" destId="{C882DABF-A7A8-4761-A3AE-2221EE2FFCE1}" srcOrd="6" destOrd="0" presId="urn:microsoft.com/office/officeart/2005/8/layout/vList4"/>
    <dgm:cxn modelId="{4983C11A-245D-4B77-8DD2-A6317D4E57BB}" type="presParOf" srcId="{C882DABF-A7A8-4761-A3AE-2221EE2FFCE1}" destId="{6DA54895-039B-44EE-99C5-38E0947A6480}" srcOrd="0" destOrd="0" presId="urn:microsoft.com/office/officeart/2005/8/layout/vList4"/>
    <dgm:cxn modelId="{AFE4E51F-4523-4D4C-937D-7F0BDFF4151F}" type="presParOf" srcId="{C882DABF-A7A8-4761-A3AE-2221EE2FFCE1}" destId="{EC24FCE7-09BF-4662-85C8-D06697C77BC7}" srcOrd="1" destOrd="0" presId="urn:microsoft.com/office/officeart/2005/8/layout/vList4"/>
    <dgm:cxn modelId="{CEDC1B3A-FA36-4C84-A078-3D6CE202E051}" type="presParOf" srcId="{C882DABF-A7A8-4761-A3AE-2221EE2FFCE1}" destId="{5EE5151B-BB4E-4006-A35C-792694FE30A0}" srcOrd="2" destOrd="0" presId="urn:microsoft.com/office/officeart/2005/8/layout/vList4"/>
    <dgm:cxn modelId="{ECEB6C4C-F79F-497C-8C1F-413B29213FEF}" type="presParOf" srcId="{C5EE83E8-B674-42A7-89B2-A8C81E94290C}" destId="{1FD94016-5D06-4A57-B4C1-E1A1AFF5D5BF}" srcOrd="7" destOrd="0" presId="urn:microsoft.com/office/officeart/2005/8/layout/vList4"/>
    <dgm:cxn modelId="{7A18FD28-E450-4A30-A026-A7B4C60572B6}" type="presParOf" srcId="{C5EE83E8-B674-42A7-89B2-A8C81E94290C}" destId="{9ACE9406-0F45-4C09-86F3-8945BBBFBE0F}" srcOrd="8" destOrd="0" presId="urn:microsoft.com/office/officeart/2005/8/layout/vList4"/>
    <dgm:cxn modelId="{D71FC851-3073-4F2F-9354-AA4F6A7AC114}" type="presParOf" srcId="{9ACE9406-0F45-4C09-86F3-8945BBBFBE0F}" destId="{4B8DC25E-DE8E-47F4-8D46-554F94CE878D}" srcOrd="0" destOrd="0" presId="urn:microsoft.com/office/officeart/2005/8/layout/vList4"/>
    <dgm:cxn modelId="{AA2F56D3-27E4-4597-953C-7BCC8E748813}" type="presParOf" srcId="{9ACE9406-0F45-4C09-86F3-8945BBBFBE0F}" destId="{82406AD3-8638-4465-8DF3-C8C56857C7D6}" srcOrd="1" destOrd="0" presId="urn:microsoft.com/office/officeart/2005/8/layout/vList4"/>
    <dgm:cxn modelId="{9FA43556-F514-4E66-AF59-4C316272E88A}" type="presParOf" srcId="{9ACE9406-0F45-4C09-86F3-8945BBBFBE0F}" destId="{F642AA23-561A-4BA8-887D-5CA7D4EB102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80A2A-0566-43C7-AAF3-60E36633E579}">
      <dsp:nvSpPr>
        <dsp:cNvPr id="0" name=""/>
        <dsp:cNvSpPr/>
      </dsp:nvSpPr>
      <dsp:spPr>
        <a:xfrm>
          <a:off x="0" y="0"/>
          <a:ext cx="9613557" cy="11067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Конвенция насчитывает на сегодняшний день 193 Стороны</a:t>
          </a:r>
          <a:endParaRPr lang="ru-RU" sz="1700" kern="1200" dirty="0"/>
        </a:p>
      </dsp:txBody>
      <dsp:txXfrm>
        <a:off x="2033388" y="0"/>
        <a:ext cx="7580168" cy="1106774"/>
      </dsp:txXfrm>
    </dsp:sp>
    <dsp:sp modelId="{589A0A54-662E-47F8-A2FC-4028BCAF1BC8}">
      <dsp:nvSpPr>
        <dsp:cNvPr id="0" name=""/>
        <dsp:cNvSpPr/>
      </dsp:nvSpPr>
      <dsp:spPr>
        <a:xfrm>
          <a:off x="110677" y="110677"/>
          <a:ext cx="1922711" cy="8854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C70E50-14C5-4F2B-809F-FC732FB4B407}">
      <dsp:nvSpPr>
        <dsp:cNvPr id="0" name=""/>
        <dsp:cNvSpPr/>
      </dsp:nvSpPr>
      <dsp:spPr>
        <a:xfrm>
          <a:off x="0" y="1217452"/>
          <a:ext cx="9613557" cy="11067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Компонентами биоразнообразия являются все разнообразные формы жизни на Земле, включая экосистемы, животных, растения, грибы, микроорганизмы и генетическое разнообразие </a:t>
          </a:r>
          <a:endParaRPr lang="ru-RU" sz="1700" kern="1200" dirty="0"/>
        </a:p>
      </dsp:txBody>
      <dsp:txXfrm>
        <a:off x="2033388" y="1217452"/>
        <a:ext cx="7580168" cy="1106774"/>
      </dsp:txXfrm>
    </dsp:sp>
    <dsp:sp modelId="{E17CB031-8C52-4AD3-91B3-D979AF93F2D2}">
      <dsp:nvSpPr>
        <dsp:cNvPr id="0" name=""/>
        <dsp:cNvSpPr/>
      </dsp:nvSpPr>
      <dsp:spPr>
        <a:xfrm>
          <a:off x="110677" y="1328129"/>
          <a:ext cx="1922711" cy="8854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95F558-54AD-4D28-AF77-C7A07A22E344}">
      <dsp:nvSpPr>
        <dsp:cNvPr id="0" name=""/>
        <dsp:cNvSpPr/>
      </dsp:nvSpPr>
      <dsp:spPr>
        <a:xfrm>
          <a:off x="0" y="2434904"/>
          <a:ext cx="9613557" cy="11067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Для сохранения биоразнообразия необходимы существенные инвестиции, но они принесут взамен значительные экологические, экономические и социальные выгоды</a:t>
          </a:r>
          <a:endParaRPr lang="ru-RU" sz="1700" kern="1200" dirty="0"/>
        </a:p>
      </dsp:txBody>
      <dsp:txXfrm>
        <a:off x="2033388" y="2434904"/>
        <a:ext cx="7580168" cy="1106774"/>
      </dsp:txXfrm>
    </dsp:sp>
    <dsp:sp modelId="{0B651260-85B1-4CC1-B9E3-EB47DC93A2B8}">
      <dsp:nvSpPr>
        <dsp:cNvPr id="0" name=""/>
        <dsp:cNvSpPr/>
      </dsp:nvSpPr>
      <dsp:spPr>
        <a:xfrm>
          <a:off x="110677" y="2545581"/>
          <a:ext cx="1922711" cy="8854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A54895-039B-44EE-99C5-38E0947A6480}">
      <dsp:nvSpPr>
        <dsp:cNvPr id="0" name=""/>
        <dsp:cNvSpPr/>
      </dsp:nvSpPr>
      <dsp:spPr>
        <a:xfrm>
          <a:off x="0" y="3652356"/>
          <a:ext cx="9613557" cy="11067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Экосистемный</a:t>
          </a:r>
          <a:r>
            <a:rPr lang="ru-RU" sz="1700" kern="1200" dirty="0" smtClean="0"/>
            <a:t> подход, представляющий собой комплексную стратегию управления ресурсами, является основой деятельности в рамках Конвенции </a:t>
          </a:r>
          <a:endParaRPr lang="ru-RU" sz="1700" kern="1200" dirty="0"/>
        </a:p>
      </dsp:txBody>
      <dsp:txXfrm>
        <a:off x="2033388" y="3652356"/>
        <a:ext cx="7580168" cy="1106774"/>
      </dsp:txXfrm>
    </dsp:sp>
    <dsp:sp modelId="{EC24FCE7-09BF-4662-85C8-D06697C77BC7}">
      <dsp:nvSpPr>
        <dsp:cNvPr id="0" name=""/>
        <dsp:cNvSpPr/>
      </dsp:nvSpPr>
      <dsp:spPr>
        <a:xfrm>
          <a:off x="110677" y="3763033"/>
          <a:ext cx="1922711" cy="8854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8DC25E-DE8E-47F4-8D46-554F94CE878D}">
      <dsp:nvSpPr>
        <dsp:cNvPr id="0" name=""/>
        <dsp:cNvSpPr/>
      </dsp:nvSpPr>
      <dsp:spPr>
        <a:xfrm>
          <a:off x="0" y="4869808"/>
          <a:ext cx="9613557" cy="11067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Принцип предосторожности предусматривает, что в тех случаях, когда возникает угроза серьезного сокращения или утраты биоразнообразия, отсутствие полной научной уверенности не должно быть причиной для отсрочки мер по предотвращению или сведению к минимуму такой угрозы</a:t>
          </a:r>
          <a:endParaRPr lang="ru-RU" sz="1700" kern="1200" dirty="0"/>
        </a:p>
      </dsp:txBody>
      <dsp:txXfrm>
        <a:off x="2033388" y="4869808"/>
        <a:ext cx="7580168" cy="1106774"/>
      </dsp:txXfrm>
    </dsp:sp>
    <dsp:sp modelId="{82406AD3-8638-4465-8DF3-C8C56857C7D6}">
      <dsp:nvSpPr>
        <dsp:cNvPr id="0" name=""/>
        <dsp:cNvSpPr/>
      </dsp:nvSpPr>
      <dsp:spPr>
        <a:xfrm>
          <a:off x="110677" y="4980485"/>
          <a:ext cx="1922711" cy="88541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F6DD-AC03-4679-9408-578AFA73AE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A35F-61CD-40F2-812F-F88F802EB6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6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F6DD-AC03-4679-9408-578AFA73AE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A35F-61CD-40F2-812F-F88F802EB6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6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F6DD-AC03-4679-9408-578AFA73AE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A35F-61CD-40F2-812F-F88F802EB6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2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F6DD-AC03-4679-9408-578AFA73AE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A35F-61CD-40F2-812F-F88F802EB6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6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F6DD-AC03-4679-9408-578AFA73AE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A35F-61CD-40F2-812F-F88F802EB6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F6DD-AC03-4679-9408-578AFA73AE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A35F-61CD-40F2-812F-F88F802EB6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6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F6DD-AC03-4679-9408-578AFA73AE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A35F-61CD-40F2-812F-F88F802EB6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1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F6DD-AC03-4679-9408-578AFA73AE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A35F-61CD-40F2-812F-F88F802EB6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1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F6DD-AC03-4679-9408-578AFA73AE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A35F-61CD-40F2-812F-F88F802EB6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5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F6DD-AC03-4679-9408-578AFA73AE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A35F-61CD-40F2-812F-F88F802EB6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4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F6DD-AC03-4679-9408-578AFA73AE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A35F-61CD-40F2-812F-F88F802EB6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83000" t="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F6DD-AC03-4679-9408-578AFA73AE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DA35F-61CD-40F2-812F-F88F802EB67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7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nowledge.unccd.int/publications/land-degradation-and-restoration-state-art-and-open-session-within-terraenvision" TargetMode="External"/><Relationship Id="rId2" Type="http://schemas.openxmlformats.org/officeDocument/2006/relationships/hyperlink" Target="http://www2.unccd.i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logy.gov.kg/page/view/id/56" TargetMode="External"/><Relationship Id="rId2" Type="http://schemas.openxmlformats.org/officeDocument/2006/relationships/hyperlink" Target="https://cop23.unfccc.i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52557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 smtClean="0"/>
              <a:t>Глобальные экологические конвенции Рио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201" y="340270"/>
            <a:ext cx="800000" cy="9333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129" y="313747"/>
            <a:ext cx="914286" cy="914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905" y="312106"/>
            <a:ext cx="876190" cy="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68" y="340270"/>
            <a:ext cx="487132" cy="1084261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04892" y="111138"/>
            <a:ext cx="11680016" cy="6635724"/>
          </a:xfrm>
          <a:prstGeom prst="rect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51934" y="266141"/>
            <a:ext cx="11296799" cy="6400363"/>
          </a:xfrm>
          <a:prstGeom prst="rect">
            <a:avLst/>
          </a:prstGeom>
          <a:noFill/>
          <a:ln w="12700" algn="ctr">
            <a:solidFill>
              <a:srgbClr val="ED7D3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2914" y="872091"/>
            <a:ext cx="10662336" cy="22545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Конвенция ООН по борьбе с опустыниванием в тех странах, которые испытывают серьезную засуху и/или опустынивание, особенно в </a:t>
            </a:r>
            <a:r>
              <a:rPr lang="ru-RU" dirty="0" smtClean="0"/>
              <a:t>Африке </a:t>
            </a:r>
            <a:br>
              <a:rPr lang="ru-RU" dirty="0" smtClean="0"/>
            </a:br>
            <a:r>
              <a:rPr lang="ru-RU" sz="3600" dirty="0" smtClean="0"/>
              <a:t>(Закон КР от </a:t>
            </a:r>
            <a:r>
              <a:rPr lang="ru-RU" sz="3600" dirty="0"/>
              <a:t>21 июля 1999 года N </a:t>
            </a:r>
            <a:r>
              <a:rPr lang="ru-RU" sz="3600" dirty="0" smtClean="0"/>
              <a:t>85)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21" y="325122"/>
            <a:ext cx="1579001" cy="573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682" y="3126598"/>
            <a:ext cx="3155136" cy="350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4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310714" y="134594"/>
            <a:ext cx="7525264" cy="5697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Конвенция КБО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4335"/>
            <a:ext cx="10515600" cy="561074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Конвенция, созданная в целях объединения усилий государственных и общественных организаций на международном, региональном, национальном и местном уровнях по борьбе с опустыниванием, деградацией земель и смягчению последствий засухи. Главное внимание в ней уделено улучшению плодородия и восстановлению почв, а также охране и рациональному использованию земли и водных ресурсов. </a:t>
            </a:r>
          </a:p>
          <a:p>
            <a:r>
              <a:rPr lang="ru-RU" sz="2400" dirty="0" smtClean="0"/>
              <a:t>«Опустынивание»  означает деградация </a:t>
            </a:r>
            <a:r>
              <a:rPr lang="ru-RU" sz="2400" dirty="0"/>
              <a:t>земель в аридных, полуаридных и засушливых областях земного шара, вызванная как деятельностью человека (антропогенными причинами), так и природными факторами и процессами.</a:t>
            </a:r>
            <a:endParaRPr lang="ru-RU" sz="2400" dirty="0" smtClean="0"/>
          </a:p>
          <a:p>
            <a:r>
              <a:rPr lang="ru-RU" sz="2400" dirty="0" smtClean="0"/>
              <a:t>«Деградация земель» означает снижение или потерю биологической и экономической продуктивности и сложной структуры богарных пахотных земель, орошаемых пахотных земель или пастбищ, лесов и лесистых участков в засушливых, полузасушливых и сухих </a:t>
            </a:r>
            <a:r>
              <a:rPr lang="ru-RU" sz="2400" dirty="0" err="1" smtClean="0"/>
              <a:t>субгумидных</a:t>
            </a:r>
            <a:r>
              <a:rPr lang="ru-RU" sz="2400" dirty="0" smtClean="0"/>
              <a:t> районах в результате землепользования или действия одного или нескольких процессов, в том числе связанных с деятельностью человека и структурами расселения.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7" y="134594"/>
            <a:ext cx="1578996" cy="5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9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</a:t>
            </a:r>
            <a:r>
              <a:rPr lang="ru-RU" b="1" dirty="0"/>
              <a:t>факторы и причины развития </a:t>
            </a:r>
            <a:r>
              <a:rPr lang="ru-RU" b="1" dirty="0" smtClean="0"/>
              <a:t>опустынивания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295399"/>
            <a:ext cx="8686800" cy="53435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99" y="165103"/>
            <a:ext cx="1579001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2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850" y="365125"/>
            <a:ext cx="9505950" cy="5492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Узнать подробнее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Официальный сайт Конвенции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://www2.unccd.int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Электронная библиотека Конвенции КБО ООН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knowledge.unccd.int/publications/land-degradation-and-restoration-state-art-and-open-session-within-terraenvision</a:t>
            </a:r>
            <a:endParaRPr lang="ru-RU" dirty="0" smtClean="0"/>
          </a:p>
          <a:p>
            <a:endParaRPr lang="en-US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7" y="134594"/>
            <a:ext cx="1578996" cy="5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4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2475" y="16986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Рамочная </a:t>
            </a:r>
            <a:r>
              <a:rPr lang="ru-RU" dirty="0" smtClean="0"/>
              <a:t>Конвенция </a:t>
            </a:r>
            <a:r>
              <a:rPr lang="ru-RU" dirty="0"/>
              <a:t>ООН об изменении климата</a:t>
            </a:r>
            <a:br>
              <a:rPr lang="ru-RU" dirty="0"/>
            </a:br>
            <a:r>
              <a:rPr lang="ru-RU" sz="3200" dirty="0" smtClean="0"/>
              <a:t>(Закон КР от </a:t>
            </a:r>
            <a:r>
              <a:rPr lang="ru-RU" sz="3200" dirty="0"/>
              <a:t>14 января 2000 года N </a:t>
            </a:r>
            <a:r>
              <a:rPr lang="ru-RU" sz="3200" dirty="0" smtClean="0"/>
              <a:t>11)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46" y="3197182"/>
            <a:ext cx="4824079" cy="31975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1" y="237524"/>
            <a:ext cx="2598838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50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746" y="814452"/>
            <a:ext cx="9724768" cy="6357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Конвенция ООН об изменении климата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81665"/>
            <a:ext cx="10267950" cy="493034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Главная цель Конвенции — не допустить «опасного антропогенного воздействия на климатическую систему».</a:t>
            </a:r>
          </a:p>
          <a:p>
            <a:r>
              <a:rPr lang="ru-RU" dirty="0"/>
              <a:t>Конечная задача </a:t>
            </a:r>
            <a:r>
              <a:rPr lang="ru-RU" dirty="0" smtClean="0"/>
              <a:t>: </a:t>
            </a:r>
            <a:r>
              <a:rPr lang="ru-RU" dirty="0"/>
              <a:t>Стабилизация концентрации парниковых газов в атмосфере на уровне, который бы препятствовал опасному антропогенному вмешательству в климатическую систему. Такой уровень должен быть достигнут в течение периода времени, достаточного для того, чтобы экосистемы могли естественным образом адаптироваться к изменению климата, чтобы обеспечить отсутствие угрозы для продовольственной безопасности и предоставить возможность для устойчивого продолжения экономического развития. </a:t>
            </a:r>
          </a:p>
          <a:p>
            <a:r>
              <a:rPr lang="ru-RU" dirty="0" smtClean="0"/>
              <a:t> Конвенция не содержит количественных обязательств, поэтому для их определения был разработан дополнительный документ — Киотский протокол.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6" y="48973"/>
            <a:ext cx="2597121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180" y="979681"/>
            <a:ext cx="6241706" cy="5492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Узнать подробнее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Официальный сайт </a:t>
            </a:r>
            <a:r>
              <a:rPr lang="ru-RU" dirty="0" smtClean="0"/>
              <a:t>Конвенции:  </a:t>
            </a:r>
            <a:r>
              <a:rPr lang="en-US" dirty="0">
                <a:hlinkClick r:id="rId2"/>
              </a:rPr>
              <a:t>https://cop23.unfccc.int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Кыргызстан и изменение климата: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www.ecology.gov.kg/page/view/id/56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6" y="48973"/>
            <a:ext cx="2597121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11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3465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635936" y="3246696"/>
            <a:ext cx="3600107" cy="765132"/>
          </a:xfrm>
        </p:spPr>
        <p:txBody>
          <a:bodyPr>
            <a:normAutofit/>
          </a:bodyPr>
          <a:lstStyle/>
          <a:p>
            <a:r>
              <a:rPr lang="en-US" dirty="0" smtClean="0"/>
              <a:t>www.eco-expertise.org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0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Основные документы </a:t>
            </a:r>
            <a:r>
              <a:rPr lang="ru-RU" sz="4000" b="1" dirty="0" smtClean="0"/>
              <a:t>Конференция </a:t>
            </a:r>
            <a:r>
              <a:rPr lang="ru-RU" sz="4000" b="1" dirty="0"/>
              <a:t>ООН по окружающей среде и развитию (Рио-де-Жанейро, 3 – 14 июня 1992 г</a:t>
            </a:r>
            <a:r>
              <a:rPr lang="ru-RU" sz="4000" b="1" dirty="0" smtClean="0"/>
              <a:t>.)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Декларация РИО по окружающей среде и развитию</a:t>
            </a:r>
          </a:p>
          <a:p>
            <a:r>
              <a:rPr lang="ru-RU" dirty="0"/>
              <a:t>Заявление о принципах глобального консенсуса </a:t>
            </a:r>
            <a:r>
              <a:rPr lang="ru-RU" dirty="0" smtClean="0"/>
              <a:t>по </a:t>
            </a:r>
            <a:r>
              <a:rPr lang="ru-RU" dirty="0"/>
              <a:t>управлению, сохранению и устойчивому развитию всех видов лесов</a:t>
            </a:r>
          </a:p>
          <a:p>
            <a:r>
              <a:rPr lang="ru-RU" dirty="0"/>
              <a:t>Повестка дня на XXI век, или Повестка 21</a:t>
            </a:r>
          </a:p>
          <a:p>
            <a:r>
              <a:rPr lang="ru-RU" dirty="0"/>
              <a:t>Рамочная конвенция об изменении климата</a:t>
            </a:r>
          </a:p>
          <a:p>
            <a:r>
              <a:rPr lang="ru-RU" dirty="0"/>
              <a:t>Конвенция о биологическом </a:t>
            </a:r>
            <a:r>
              <a:rPr lang="ru-RU" dirty="0" smtClean="0"/>
              <a:t>разнообразии</a:t>
            </a:r>
          </a:p>
          <a:p>
            <a:r>
              <a:rPr lang="ru-RU" dirty="0" smtClean="0"/>
              <a:t>Конвенция по </a:t>
            </a:r>
            <a:r>
              <a:rPr lang="ru-RU" dirty="0"/>
              <a:t>борьбе с опустыниванием в тех странах, которые испытывают серьезную засуху и/или опустынивание, особенно в Африке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26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Международное  </a:t>
            </a:r>
            <a:r>
              <a:rPr lang="ru-RU" b="1" dirty="0"/>
              <a:t>правовые </a:t>
            </a:r>
            <a:r>
              <a:rPr lang="ru-RU" b="1" dirty="0" smtClean="0"/>
              <a:t>принципы в области охраны окружающей среды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Приоритетность экологических прав человека</a:t>
            </a:r>
          </a:p>
          <a:p>
            <a:r>
              <a:rPr lang="ru-RU" dirty="0"/>
              <a:t>Суверенитет государств на природные ресурсы своей территории</a:t>
            </a:r>
          </a:p>
          <a:p>
            <a:r>
              <a:rPr lang="ru-RU" dirty="0"/>
              <a:t>Недопустимость экологического благополучия одной страны за счёт нанесения экологического вреда другой</a:t>
            </a:r>
          </a:p>
          <a:p>
            <a:r>
              <a:rPr lang="ru-RU" dirty="0"/>
              <a:t>Экологический контроль на всех уровнях</a:t>
            </a:r>
          </a:p>
          <a:p>
            <a:r>
              <a:rPr lang="ru-RU" dirty="0"/>
              <a:t>Свободный международный обмен экологической информации </a:t>
            </a:r>
          </a:p>
          <a:p>
            <a:r>
              <a:rPr lang="ru-RU" dirty="0"/>
              <a:t>Взаимопомощь государств в чрезвычайных обстоятельствах</a:t>
            </a:r>
          </a:p>
          <a:p>
            <a:r>
              <a:rPr lang="ru-RU" dirty="0"/>
              <a:t>Разрешение эколого-правовых споров мирными средствами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51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Глобальные конвенции РИО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Разработка и продвижение трех глобальных конвенций в мировую политическую повестку были запущены Саммитом Земли в Рио – де – Жанейро в 1992 году и по сути дали старт оформлению новой формы международного управления. Реальность Конвенций отражала тенденции развития в глобальном сообществе концепции устойчивого развития в терминах роста и свободного рынка, впервые подчеркивающей ясно и четко связь между экономическим положением людей и состоянием биосферы. </a:t>
            </a:r>
          </a:p>
          <a:p>
            <a:r>
              <a:rPr lang="ru-RU" dirty="0" smtClean="0"/>
              <a:t>Конвенции были основаны на перспективах развития как экономического роста, возможного для всех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97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9475" y="1532238"/>
            <a:ext cx="10515600" cy="183896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Конвенция ООН о биологическом разнообразии </a:t>
            </a:r>
            <a:br>
              <a:rPr lang="ru-RU" dirty="0"/>
            </a:br>
            <a:r>
              <a:rPr lang="ru-RU" sz="3600" dirty="0"/>
              <a:t>(Закон КР от 26 июля 1996 года № 40.)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36" y="458489"/>
            <a:ext cx="1444877" cy="652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822" y="3371207"/>
            <a:ext cx="4730906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1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384" y="363706"/>
            <a:ext cx="9920416" cy="113146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Конвенция ООН о биологическом </a:t>
            </a:r>
            <a:r>
              <a:rPr lang="ru-RU" sz="4000" b="1" dirty="0"/>
              <a:t>разнообразии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1341" y="1709648"/>
            <a:ext cx="10330248" cy="4579941"/>
          </a:xfrm>
        </p:spPr>
        <p:txBody>
          <a:bodyPr>
            <a:normAutofit fontScale="85000" lnSpcReduction="20000"/>
          </a:bodyPr>
          <a:lstStyle/>
          <a:p>
            <a:r>
              <a:rPr lang="ru-RU" sz="4600" dirty="0" smtClean="0"/>
              <a:t>В </a:t>
            </a:r>
            <a:r>
              <a:rPr lang="ru-RU" sz="4600" dirty="0"/>
              <a:t>развитие правовых положений Конвенции, странной были приняты </a:t>
            </a:r>
            <a:r>
              <a:rPr lang="ru-RU" sz="4600" dirty="0" err="1"/>
              <a:t>Картахенский</a:t>
            </a:r>
            <a:r>
              <a:rPr lang="ru-RU" sz="4600" dirty="0"/>
              <a:t> протокол по биобезопасности к Конвенции о биологическом разнообразии (закон КР от 6 августа 2005 года N 140) и </a:t>
            </a:r>
            <a:endParaRPr lang="ru-RU" sz="4600" dirty="0" smtClean="0"/>
          </a:p>
          <a:p>
            <a:r>
              <a:rPr lang="ru-RU" sz="4600" dirty="0" err="1" smtClean="0"/>
              <a:t>Нагойский</a:t>
            </a:r>
            <a:r>
              <a:rPr lang="ru-RU" sz="4600" dirty="0" smtClean="0"/>
              <a:t> </a:t>
            </a:r>
            <a:r>
              <a:rPr lang="ru-RU" sz="4600" dirty="0"/>
              <a:t>протокол о регулировании доступа к генетическим ресурсам и совместного использования на справедливой и равной основе выгод от их применения (закон КР от 2 марта 2015 года N 42</a:t>
            </a:r>
            <a:r>
              <a:rPr lang="ru-RU" sz="4600" dirty="0" smtClean="0"/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1" y="149225"/>
            <a:ext cx="1444877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5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421027"/>
            <a:ext cx="10515600" cy="4755936"/>
          </a:xfrm>
        </p:spPr>
        <p:txBody>
          <a:bodyPr>
            <a:normAutofit/>
          </a:bodyPr>
          <a:lstStyle/>
          <a:p>
            <a:r>
              <a:rPr lang="ru-RU" dirty="0"/>
              <a:t>Конвенция о биологическом разнообразии (КБР) представляет собой </a:t>
            </a:r>
            <a:r>
              <a:rPr lang="ru-RU" dirty="0" smtClean="0"/>
              <a:t>международный юридически </a:t>
            </a:r>
            <a:r>
              <a:rPr lang="ru-RU" dirty="0"/>
              <a:t>обязательный договор, три основные цели которого заключаются в </a:t>
            </a:r>
            <a:r>
              <a:rPr lang="ru-RU" dirty="0" smtClean="0"/>
              <a:t>сохранении биоразнообразия</a:t>
            </a:r>
            <a:r>
              <a:rPr lang="ru-RU" dirty="0"/>
              <a:t>, устойчивом использовании биоразнообразия и совместном получении </a:t>
            </a:r>
            <a:r>
              <a:rPr lang="ru-RU" dirty="0" smtClean="0"/>
              <a:t>на справедливой </a:t>
            </a:r>
            <a:r>
              <a:rPr lang="ru-RU" dirty="0"/>
              <a:t>и равной основе выгод, связанных с использованием генетических ресурсов.</a:t>
            </a:r>
          </a:p>
          <a:p>
            <a:r>
              <a:rPr lang="ru-RU" dirty="0"/>
              <a:t>Ее общей задачей является стимулирование деятельности, ведущей к </a:t>
            </a:r>
            <a:r>
              <a:rPr lang="ru-RU" dirty="0" smtClean="0"/>
              <a:t>созданию устойчивого </a:t>
            </a:r>
            <a:r>
              <a:rPr lang="ru-RU" dirty="0"/>
              <a:t>будущего.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7" y="230188"/>
            <a:ext cx="1444877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3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1697790"/>
              </p:ext>
            </p:extLst>
          </p:nvPr>
        </p:nvGraphicFramePr>
        <p:xfrm>
          <a:off x="988540" y="333631"/>
          <a:ext cx="9613557" cy="598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61" y="174284"/>
            <a:ext cx="1444877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8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438" y="365126"/>
            <a:ext cx="9364362" cy="821124"/>
          </a:xfrm>
        </p:spPr>
        <p:txBody>
          <a:bodyPr/>
          <a:lstStyle/>
          <a:p>
            <a:r>
              <a:rPr lang="ru-RU" b="1" dirty="0"/>
              <a:t>Узнать подробнее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1419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Информация по </a:t>
            </a:r>
            <a:r>
              <a:rPr lang="ru-RU" dirty="0"/>
              <a:t> </a:t>
            </a:r>
            <a:r>
              <a:rPr lang="ru-RU" dirty="0" smtClean="0"/>
              <a:t>осуществлению страной Конвенции размещена по адресу: www.cbd.int/countries</a:t>
            </a:r>
            <a:endParaRPr lang="ru-RU" dirty="0"/>
          </a:p>
          <a:p>
            <a:r>
              <a:rPr lang="ru-RU" dirty="0"/>
              <a:t>Национальные стратегии и планы действий по сохранению </a:t>
            </a:r>
            <a:r>
              <a:rPr lang="ru-RU" dirty="0" smtClean="0"/>
              <a:t>биоразнообразия: </a:t>
            </a:r>
            <a:r>
              <a:rPr lang="ru-RU" dirty="0"/>
              <a:t>www.cbd.int/nbsap</a:t>
            </a:r>
          </a:p>
          <a:p>
            <a:r>
              <a:rPr lang="ru-RU" dirty="0"/>
              <a:t>Национальные </a:t>
            </a:r>
            <a:r>
              <a:rPr lang="ru-RU" dirty="0" smtClean="0"/>
              <a:t>доклады: www.cbd.int/reports</a:t>
            </a:r>
            <a:endParaRPr lang="ru-RU" dirty="0"/>
          </a:p>
          <a:p>
            <a:r>
              <a:rPr lang="ru-RU" dirty="0"/>
              <a:t>Осуществление Стратегического плана в области сохранения и устойчивого </a:t>
            </a:r>
            <a:r>
              <a:rPr lang="ru-RU" dirty="0" smtClean="0"/>
              <a:t>использования биоразнообразия </a:t>
            </a:r>
            <a:r>
              <a:rPr lang="ru-RU" dirty="0"/>
              <a:t>на 2011-2020 годы, включая целевые задачи по сохранению и </a:t>
            </a:r>
            <a:r>
              <a:rPr lang="ru-RU" dirty="0" smtClean="0"/>
              <a:t>устойчивому использованию </a:t>
            </a:r>
            <a:r>
              <a:rPr lang="ru-RU" dirty="0"/>
              <a:t>биоразнообразия, принятые в </a:t>
            </a:r>
            <a:r>
              <a:rPr lang="ru-RU" dirty="0" err="1" smtClean="0"/>
              <a:t>Айти</a:t>
            </a:r>
            <a:r>
              <a:rPr lang="ru-RU" dirty="0" smtClean="0"/>
              <a:t>: www.cbd.int/sp/implementation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58" y="123359"/>
            <a:ext cx="1444877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4029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814</Words>
  <Application>Microsoft Office PowerPoint</Application>
  <PresentationFormat>Широкоэкранный</PresentationFormat>
  <Paragraphs>55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1_Тема Office</vt:lpstr>
      <vt:lpstr>Глобальные экологические конвенции Рио</vt:lpstr>
      <vt:lpstr>Основные документы Конференция ООН по окружающей среде и развитию (Рио-де-Жанейро, 3 – 14 июня 1992 г.)</vt:lpstr>
      <vt:lpstr>Международное  правовые принципы в области охраны окружающей среды</vt:lpstr>
      <vt:lpstr>Глобальные конвенции РИО</vt:lpstr>
      <vt:lpstr>Конвенция ООН о биологическом разнообразии  (Закон КР от 26 июля 1996 года № 40.) </vt:lpstr>
      <vt:lpstr>Конвенция ООН о биологическом разнообразии </vt:lpstr>
      <vt:lpstr>Презентация PowerPoint</vt:lpstr>
      <vt:lpstr>Презентация PowerPoint</vt:lpstr>
      <vt:lpstr>Узнать подробнее</vt:lpstr>
      <vt:lpstr>Конвенция ООН по борьбе с опустыниванием в тех странах, которые испытывают серьезную засуху и/или опустынивание, особенно в Африке  (Закон КР от 21 июля 1999 года N 85)</vt:lpstr>
      <vt:lpstr>Конвенция КБО</vt:lpstr>
      <vt:lpstr>Основные факторы и причины развития опустынивания</vt:lpstr>
      <vt:lpstr>Узнать подробнее</vt:lpstr>
      <vt:lpstr>Рамочная Конвенция ООН об изменении климата (Закон КР от 14 января 2000 года N 11) </vt:lpstr>
      <vt:lpstr>Конвенция ООН об изменении климата </vt:lpstr>
      <vt:lpstr>Узнать подробнее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Gigabyte</dc:creator>
  <cp:lastModifiedBy>Inna</cp:lastModifiedBy>
  <cp:revision>33</cp:revision>
  <dcterms:created xsi:type="dcterms:W3CDTF">2017-11-09T05:41:58Z</dcterms:created>
  <dcterms:modified xsi:type="dcterms:W3CDTF">2017-12-18T12:09:42Z</dcterms:modified>
</cp:coreProperties>
</file>