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Laboratory\2010\&#1041;&#1080;&#1089;&#1092;&#1077;&#1085;&#1086;&#1083;%20-%20&#1043;&#1072;&#1088;&#1074;&#1072;&#1088;&#1076;%20-%20&#1063;&#1072;&#1087;&#1072;&#1077;&#1074;&#1089;&#1082;\&#1088;&#1077;&#1079;&#1091;&#1083;&#1100;&#1090;&#1072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>
              <a:noFill/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[результаты.xlsx]Лист3!$A$8,[результаты.xlsx]Лист3!$A$12,[результаты.xlsx]Лист3!$A$16,[результаты.xlsx]Лист3!$A$19</c:f>
              <c:strCache>
                <c:ptCount val="4"/>
                <c:pt idx="0">
                  <c:v>стеклянная упаковка</c:v>
                </c:pt>
                <c:pt idx="1">
                  <c:v>пластиковая упаковка</c:v>
                </c:pt>
                <c:pt idx="2">
                  <c:v>алюминиевая банка для напитков</c:v>
                </c:pt>
                <c:pt idx="3">
                  <c:v>металлическая консервная банка</c:v>
                </c:pt>
              </c:strCache>
            </c:strRef>
          </c:cat>
          <c:val>
            <c:numRef>
              <c:f>[результаты.xlsx]Лист3!$B$8,[результаты.xlsx]Лист3!$B$12,[результаты.xlsx]Лист3!$B$16,[результаты.xlsx]Лист3!$B$19</c:f>
              <c:numCache>
                <c:formatCode>General</c:formatCode>
                <c:ptCount val="4"/>
                <c:pt idx="0">
                  <c:v>0.0</c:v>
                </c:pt>
                <c:pt idx="1">
                  <c:v>0.44</c:v>
                </c:pt>
                <c:pt idx="2">
                  <c:v>2.8</c:v>
                </c:pt>
                <c:pt idx="3">
                  <c:v>24.0</c:v>
                </c:pt>
              </c:numCache>
            </c:numRef>
          </c:val>
          <c:smooth val="0"/>
        </c:ser>
        <c:ser>
          <c:idx val="1"/>
          <c:order val="1"/>
          <c:spPr>
            <a:ln>
              <a:noFill/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[результаты.xlsx]Лист3!$A$9,[результаты.xlsx]Лист3!$A$13,[результаты.xlsx]Лист3!$A$17,[результаты.xlsx]Лист3!$A$20</c:f>
              <c:strCache>
                <c:ptCount val="4"/>
                <c:pt idx="0">
                  <c:v>стеклянная упаковка</c:v>
                </c:pt>
                <c:pt idx="1">
                  <c:v>пластиковая упаковка</c:v>
                </c:pt>
                <c:pt idx="2">
                  <c:v>алюминиевая банка для напитков</c:v>
                </c:pt>
                <c:pt idx="3">
                  <c:v>металлическая консервная банка</c:v>
                </c:pt>
              </c:strCache>
            </c:strRef>
          </c:cat>
          <c:val>
            <c:numRef>
              <c:f>[результаты.xlsx]Лист3!$B$9,[результаты.xlsx]Лист3!$B$13,[результаты.xlsx]Лист3!$B$17,[результаты.xlsx]Лист3!$B$20</c:f>
              <c:numCache>
                <c:formatCode>General</c:formatCode>
                <c:ptCount val="4"/>
                <c:pt idx="0">
                  <c:v>0.66</c:v>
                </c:pt>
                <c:pt idx="1">
                  <c:v>0.0</c:v>
                </c:pt>
                <c:pt idx="2">
                  <c:v>0.0</c:v>
                </c:pt>
                <c:pt idx="3">
                  <c:v>21.5</c:v>
                </c:pt>
              </c:numCache>
            </c:numRef>
          </c:val>
          <c:smooth val="0"/>
        </c:ser>
        <c:ser>
          <c:idx val="2"/>
          <c:order val="2"/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[результаты.xlsx]Лист3!$A$10,[результаты.xlsx]Лист3!$A$14,[результаты.xlsx]Лист3!$A$18,[результаты.xlsx]Лист3!$A$21</c:f>
              <c:strCache>
                <c:ptCount val="4"/>
                <c:pt idx="0">
                  <c:v>стеклянная упаковка</c:v>
                </c:pt>
                <c:pt idx="1">
                  <c:v>пластиковая упаковка</c:v>
                </c:pt>
                <c:pt idx="2">
                  <c:v>алюминиевая банка для напитков</c:v>
                </c:pt>
                <c:pt idx="3">
                  <c:v>металлическая консервная банка</c:v>
                </c:pt>
              </c:strCache>
            </c:strRef>
          </c:cat>
          <c:val>
            <c:numRef>
              <c:f>[результаты.xlsx]Лист3!$B$10,[результаты.xlsx]Лист3!$B$14,[результаты.xlsx]Лист3!$B$18,[результаты.xlsx]Лист3!$B$21</c:f>
              <c:numCache>
                <c:formatCode>General</c:formatCode>
                <c:ptCount val="4"/>
                <c:pt idx="0">
                  <c:v>1.37</c:v>
                </c:pt>
                <c:pt idx="1">
                  <c:v>0.0</c:v>
                </c:pt>
                <c:pt idx="2">
                  <c:v>1.3</c:v>
                </c:pt>
                <c:pt idx="3">
                  <c:v>42.9</c:v>
                </c:pt>
              </c:numCache>
            </c:numRef>
          </c:val>
          <c:smooth val="0"/>
        </c:ser>
        <c:ser>
          <c:idx val="3"/>
          <c:order val="3"/>
          <c:spPr>
            <a:ln>
              <a:noFill/>
            </a:ln>
          </c:spPr>
          <c:marker>
            <c:symbol val="diamond"/>
            <c:size val="7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[результаты.xlsx]Лист3!$A$11,[результаты.xlsx]Лист3!$A$15,[результаты.xlsx]Лист3!$A$17,[результаты.xlsx]Лист3!$A$22</c:f>
              <c:strCache>
                <c:ptCount val="4"/>
                <c:pt idx="0">
                  <c:v>стеклянная упаковка</c:v>
                </c:pt>
                <c:pt idx="1">
                  <c:v>пластиковая упаковка</c:v>
                </c:pt>
                <c:pt idx="2">
                  <c:v>алюминиевая банка для напитков</c:v>
                </c:pt>
                <c:pt idx="3">
                  <c:v>металлическая консервная банка</c:v>
                </c:pt>
              </c:strCache>
            </c:strRef>
          </c:cat>
          <c:val>
            <c:numRef>
              <c:f>[результаты.xlsx]Лист3!$B$11,[результаты.xlsx]Лист3!$B$15,[результаты.xlsx]Лист3!$B$17,[результаты.xlsx]Лист3!$B$22</c:f>
              <c:numCache>
                <c:formatCode>General</c:formatCode>
                <c:ptCount val="4"/>
                <c:pt idx="0">
                  <c:v>1.32</c:v>
                </c:pt>
                <c:pt idx="1">
                  <c:v>0.11</c:v>
                </c:pt>
                <c:pt idx="2">
                  <c:v>0.0</c:v>
                </c:pt>
                <c:pt idx="3">
                  <c:v>19.4</c:v>
                </c:pt>
              </c:numCache>
            </c:numRef>
          </c:val>
          <c:smooth val="0"/>
        </c:ser>
        <c:ser>
          <c:idx val="4"/>
          <c:order val="4"/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strRef>
              <c:f>[результаты.xlsx]Лист3!$A$8,[результаты.xlsx]Лист3!$A$13,[результаты.xlsx]Лист3!$A$17,[результаты.xlsx]Лист3!$A$23</c:f>
              <c:strCache>
                <c:ptCount val="4"/>
                <c:pt idx="0">
                  <c:v>стеклянная упаковка</c:v>
                </c:pt>
                <c:pt idx="1">
                  <c:v>пластиковая упаковка</c:v>
                </c:pt>
                <c:pt idx="2">
                  <c:v>алюминиевая банка для напитков</c:v>
                </c:pt>
                <c:pt idx="3">
                  <c:v>металлическая консервная банка</c:v>
                </c:pt>
              </c:strCache>
            </c:strRef>
          </c:cat>
          <c:val>
            <c:numRef>
              <c:f>[результаты.xlsx]Лист3!$B$8,[результаты.xlsx]Лист3!$B$13,[результаты.xlsx]Лист3!$B$17,[результаты.xlsx]Лист3!$B$23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35.2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391560"/>
        <c:axId val="442396696"/>
      </c:lineChart>
      <c:catAx>
        <c:axId val="4423915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5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42396696"/>
        <c:crosses val="autoZero"/>
        <c:auto val="1"/>
        <c:lblAlgn val="ctr"/>
        <c:lblOffset val="100"/>
        <c:noMultiLvlLbl val="0"/>
      </c:catAx>
      <c:valAx>
        <c:axId val="442396696"/>
        <c:scaling>
          <c:orientation val="minMax"/>
          <c:max val="45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500">
                    <a:latin typeface="Times New Roman" pitchFamily="18" charset="0"/>
                    <a:cs typeface="Times New Roman" pitchFamily="18" charset="0"/>
                  </a:rPr>
                  <a:t>Концентрация</a:t>
                </a:r>
                <a:r>
                  <a:rPr lang="ru-RU" sz="1500" baseline="0">
                    <a:latin typeface="Times New Roman" pitchFamily="18" charset="0"/>
                    <a:cs typeface="Times New Roman" pitchFamily="18" charset="0"/>
                  </a:rPr>
                  <a:t> БФА, нг/г</a:t>
                </a:r>
                <a:endParaRPr lang="ru-RU" sz="15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4423915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effectLst>
      <a:outerShdw blurRad="50800" dist="50800" dir="5400000" algn="ctr" rotWithShape="0">
        <a:srgbClr val="000000">
          <a:alpha val="0"/>
        </a:srgbClr>
      </a:outerShdw>
    </a:effectLst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6B22-0F43-4460-B87E-3E8DAAE24078}" type="datetimeFigureOut">
              <a:rPr lang="ru-RU" smtClean="0"/>
              <a:t>19.09.11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C543F-A968-4FB1-AA62-FB9C4F14A5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co-analit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iris/subst/0356.htm" TargetMode="External"/><Relationship Id="rId4" Type="http://schemas.openxmlformats.org/officeDocument/2006/relationships/hyperlink" Target="http://www.efsa.europa.eu/EFSA/efsa_locale-1178620753812_1211902017492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211296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Воздействие опасных химических веществ на здоровье – химикаты в продуктах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питания.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Бисфенол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786058"/>
            <a:ext cx="7500990" cy="2643206"/>
          </a:xfrm>
        </p:spPr>
        <p:txBody>
          <a:bodyPr>
            <a:normAutofit fontScale="55000" lnSpcReduction="20000"/>
          </a:bodyPr>
          <a:lstStyle/>
          <a:p>
            <a:r>
              <a:rPr lang="ru-RU" sz="4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Фешин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Д.Б.</a:t>
            </a:r>
            <a:r>
              <a:rPr lang="ru-RU" sz="4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Бродский Е.С.</a:t>
            </a:r>
            <a:r>
              <a:rPr lang="ru-RU" sz="4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Сергеев О.В.</a:t>
            </a:r>
            <a:r>
              <a:rPr lang="ru-RU" sz="4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Сперанская О.А.</a:t>
            </a:r>
            <a:r>
              <a:rPr lang="ru-RU" sz="4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Российской академии наук Институт проблем экологии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эволюции РАН, 119071, Москва, Ленинский пр., 33. 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eco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analit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Ассоциация медицинских работников г. Чапаевска. Самарская обл., г. Чапаевск.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по проблемам окружающей среды и устойчивого развития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Эко-Согласие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Москва.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1374" y="5000636"/>
            <a:ext cx="9072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Фрагмент масс-хроматограммы экстракта образца консервированного мяса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масс-хроматограмма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полному ионному току;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масс-хроматограмма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сумме пиков ионов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213 и 228 для  БФА;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масс-хроматограмма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сумме пиков ионов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225 и 240 для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-БФА.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43834" y="14285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19288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6710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886" y="6429396"/>
            <a:ext cx="7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Фешин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Д.Б. и др. / Журнал аналитической химии. (2012) №1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с. ХХХ-ХХХ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Результаты определения БФА в продуктах питания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29644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2"/>
                <a:gridCol w="1857388"/>
                <a:gridCol w="1714512"/>
                <a:gridCol w="178595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упаковки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Бисфенол А, нг/г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Напитки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Детская питьевая вода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Пластиковая бутылка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Детский яблочный сок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Стеклянная бутылка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Самара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&lt;0,05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Детский питьевой йогурт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Пластиковая бутылка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&lt;0,1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Газированный напиток №1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Пластиковая бутылка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Чапаевск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&lt;0,05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Газированный напиток №2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Алюминиевая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Газированный напиток (тоник)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Пластиковая бутылка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Самара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Энергетический напиток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Алюминиевая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Самара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Пиво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Алюминиевая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Чапаевск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&lt;0,05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6072206"/>
            <a:ext cx="82153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Диапазон концентраций БФА в напитках по литературным данным составляет 0,1-3,4 </a:t>
            </a:r>
            <a:r>
              <a:rPr lang="ru-RU" sz="1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/мл.</a:t>
            </a:r>
            <a:endParaRPr 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571472" y="6357958"/>
            <a:ext cx="4411464" cy="3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. Ballesteros-Gomez et al. / J.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Chromatogr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. A 1216 (2009) 449–469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Результаты определения БФА в продуктах питания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551"/>
                <a:gridCol w="2064551"/>
                <a:gridCol w="2064551"/>
                <a:gridCol w="206455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упаковки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Бисфенол А, нг/г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Сухие молочные смеси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Смесь №1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Пластиковый пакет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Чапаевск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Смесь №2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Металлическая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Чапаевск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Смесь №3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Металлическая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3857628"/>
            <a:ext cx="8215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Диапазон концентраций БФА в сухих молочных смесях, содержащих соевые компоненты, по литературным данным составляет 0,1-13,2 </a:t>
            </a:r>
            <a:r>
              <a:rPr lang="ru-RU" sz="1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/мл.</a:t>
            </a:r>
            <a:endParaRPr 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500034" y="4643446"/>
            <a:ext cx="4411464" cy="3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. Ballesteros-Gomez et al. / J.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Chromatogr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. A 1216 (2009) 449–469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NewRoman"/>
                <a:cs typeface="Times New Roman" pitchFamily="18" charset="0"/>
              </a:rPr>
              <a:t>Результаты определения БФА в продуктах питания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230"/>
                <a:gridCol w="2071702"/>
                <a:gridCol w="1428760"/>
                <a:gridCol w="168590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упаковки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Бисфенол А, нг/г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Консервированные продукты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фруктовое пюре №1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Стеклянная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Самара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фруктовое пюре №1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Стеклянная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Чапаевск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овощно-мясное пюре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Стеклянная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мясное пюре №1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Металлическая консервная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Самара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мясное пюре №2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Металлическая консервная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Самара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21.5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мясное пюре №3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Металлическая консервная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35,2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Консервированные томаты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Металлическая консервная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Самара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42,9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19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Консервированное мясо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Металлическая консервная банка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Чапаевск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19,4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6072206"/>
            <a:ext cx="8215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Диапазон концентраций БФА в консервированных продуктах (мясо, фрукты, овощи) по литературным данным составляет 0,3-98 </a:t>
            </a:r>
            <a:r>
              <a:rPr lang="ru-RU" sz="1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/г.</a:t>
            </a:r>
            <a:endParaRPr 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428596" y="6521882"/>
            <a:ext cx="4411464" cy="3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. Ballesteros-Gomez et al. / J.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Chromatogr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. A 1216 (2009) 449–469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28624"/>
          <a:ext cx="8229600" cy="600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образом: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БФА был обнаружен в большинстве проб подвергнутых анализу (81%).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Наибольшие концентрации БФА наблюдаются в продуктах, упакованных в металлические консервные банки.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Абсолютно все значения концентраций БФА найденные в Российских продуктах питания соответствуют уровням БФА известным из литературных данных для каждого вида продуктов.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поступления БФА в организм человека при использовании различных методов расчета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58205" cy="508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752735"/>
                <a:gridCol w="275273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Страна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значение, мкг/кг м.т./день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Максимальное значение, мкг/кг м.т./день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поступления, основанная на определении БФА в пищевых продуктах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Бельгия</a:t>
                      </a:r>
                      <a:r>
                        <a:rPr lang="ru-RU" sz="18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0,015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0,086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 Зеландия</a:t>
                      </a:r>
                      <a:r>
                        <a:rPr lang="ru-RU" sz="18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Корея</a:t>
                      </a:r>
                      <a:r>
                        <a:rPr lang="ru-RU" sz="18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Испания</a:t>
                      </a:r>
                      <a:r>
                        <a:rPr lang="ru-RU" sz="18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Япония</a:t>
                      </a:r>
                      <a:r>
                        <a:rPr lang="ru-RU" sz="18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оценка поступления, основанная на определении БФА в моче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США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0,047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0,274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Япония (мужчины)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0,028-0,049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0,037-0,064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Япония (женщины)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0,034-0,059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0,043-0,075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Германия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0,233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500034" y="6521882"/>
            <a:ext cx="4860882" cy="33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Geens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al. / Food Additives and Contaminants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(20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27(1)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1627–1637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Оценочное суточное поступление БФА в организм четырех возрастных групп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833755"/>
          <a:ext cx="9144000" cy="516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75"/>
                <a:gridCol w="4857784"/>
                <a:gridCol w="1571636"/>
                <a:gridCol w="1571605"/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5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Оценочное дневное потребление 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(мкг/кг м.т./день)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среднее значене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95й перцентиль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Младенцы, 0-6 месяцев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Только грудное вскармливание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Молочные смеси в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ПК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бутылках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порошковые - жидкие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2,0-2,4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2,7-4,5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Молочные смеси не в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ПК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бутылках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порошковые - жидкие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0,01-0,5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0,1-1,9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Младенцы, 6-36 месяцев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Грудное вскармливание + твердая пища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0,3-0,6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Молочные смеси в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ПК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бутылках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твердая пища (в лучшем случае – в худшем случае)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0,5-0,6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1,6-3,0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Только молочные смеси без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ПК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бутылок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+ твердая пища (в лучшем случае – в худшем случае)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0,01-0,1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0,1-1,5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Дети старше  3-х лет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Фрукты, десерты, овощи, мясо, супы, морепродукты, газированные напитки (в лучшем случае – в худшем случае)</a:t>
                      </a:r>
                      <a:r>
                        <a:rPr lang="ru-RU" sz="1500" baseline="30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0,2-0,7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0,5-1,9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Взрослые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Фрукты, зерна, овощи, мясо, супы, морепродукты, десерты, чай, кофе, газированные напитки, алкогольные напитки (в лучшем случае – в худшем случае)</a:t>
                      </a:r>
                      <a:r>
                        <a:rPr lang="ru-RU" sz="15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0,4-1,4</a:t>
                      </a:r>
                      <a:endParaRPr lang="ru-RU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1,0-4,2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7220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1 - Только молочные смеси без грудного молока.</a:t>
            </a:r>
          </a:p>
          <a:p>
            <a:pPr algn="just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2 -  Худший случай – 100% продуктов из упаковки; лучший случай – 25% продуктов из упаковки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0" y="6521882"/>
            <a:ext cx="4571316" cy="3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http://www.who.int/foodsafety/chem/chemicals/BPA_Summary2010.pdf</a:t>
            </a:r>
            <a:endParaRPr lang="ru-RU" sz="1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БФА в детских бутылочках запрещено в следующих странах: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Дания – с мая 2009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Коннектикут (США) – с 2009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Франция – с июня 2010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Турция – с 10-го июня 2011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Канада – продажи подобных бутылочек остановлены с 2008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 – запрет производства с 1 марта 2011; запрет продаж с 1 июня 2011.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928670"/>
            <a:ext cx="6315075" cy="4800600"/>
          </a:xfrm>
          <a:prstGeom prst="rect">
            <a:avLst/>
          </a:prstGeom>
        </p:spPr>
      </p:pic>
      <p:pic>
        <p:nvPicPr>
          <p:cNvPr id="4" name="Содержимое 3" descr="663123774248na_2203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928802"/>
            <a:ext cx="3214710" cy="4383695"/>
          </a:xfrm>
        </p:spPr>
      </p:pic>
      <p:sp>
        <p:nvSpPr>
          <p:cNvPr id="6" name="TextBox 5"/>
          <p:cNvSpPr txBox="1"/>
          <p:nvPr/>
        </p:nvSpPr>
        <p:spPr>
          <a:xfrm>
            <a:off x="3929058" y="600076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Аргументы и Факты #12 от 23.03.2011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Бисфенол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 Факты.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33532" y="3090867"/>
            <a:ext cx="5000662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>
            <a:off x="2214546" y="1857364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214546" y="2500306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214546" y="3143248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8926" y="1643050"/>
            <a:ext cx="607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БФА в 2010 г оценивалось на уровне 5 млн. 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628" y="2143116"/>
            <a:ext cx="618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при производстве поликарбонатных пластиков,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эпоксидных пластиков и клеевых композиций.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2928934"/>
            <a:ext cx="466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для изготовления зубных пломб.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214546" y="4357694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28926" y="4143380"/>
            <a:ext cx="6027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при производстве пластиков для производства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различных потребительских товаров от детских игрушек,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деталей для автомобилей.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дальше?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Следовать мировому опыту?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Мы пойдем другим/своим путем?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24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1" r="-71221"/>
          <a:stretch>
            <a:fillRect/>
          </a:stretch>
        </p:blipFill>
        <p:spPr>
          <a:xfrm>
            <a:off x="-1692696" y="0"/>
            <a:ext cx="12469964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000240"/>
            <a:ext cx="7781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Исследование было выполнено в рамках проекта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"Определение уровня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бисфенола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А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продуктах питания в России” 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Международного проекта реализации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Стратегического Подхода к Международному Регулированию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Химических Веществ (СПМРХВ).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Проект реализован ЧГОО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"Ассоциация медицинских работников г.Чапаевска" в партнерстве с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Лабораторией аналитической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экотоксикологии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Учреждения Российской	 академии наук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Институтом проблем экологии и эволюции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им. А.Н.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Северцова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РАН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anka_main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0"/>
            <a:ext cx="3571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d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6788" y="0"/>
            <a:ext cx="30972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vinorobi_evropi_ta_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3171825"/>
            <a:ext cx="2762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-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3743325"/>
            <a:ext cx="4191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8e44578466c4cf87320f1934aade16f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54325"/>
            <a:ext cx="2786063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53296404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1857375"/>
            <a:ext cx="43576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Бисфенол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 Факты.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33532" y="3090867"/>
            <a:ext cx="5000662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>
            <a:off x="2214546" y="1714488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28926" y="1500174"/>
            <a:ext cx="608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CDC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БФА обнаруживается в моче у 93% людей.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14546" y="2357430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28926" y="2143116"/>
            <a:ext cx="6054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путь проникновения БФА в организм человека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продуктами питания.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14546" y="3143248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4218" y="2928934"/>
            <a:ext cx="6229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путь проникновения БФА в продукты питания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миграция с поверхностей пластиковых упаковок и покрытий.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214546" y="4071942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4218" y="3857628"/>
            <a:ext cx="548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полувывода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организмов – несколько часов.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57422" y="6000768"/>
            <a:ext cx="56436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Calafat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Environ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US" sz="1200" i="1" dirty="0" err="1" smtClean="0">
                <a:latin typeface="Times New Roman" pitchFamily="18" charset="0"/>
                <a:cs typeface="Times New Roman" pitchFamily="18" charset="0"/>
              </a:rPr>
              <a:t>Perspect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. 116 (2008)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39-44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Бисфенол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 Факты.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214546" y="1857364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2214546" y="2357430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71802" y="2143116"/>
            <a:ext cx="330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Блокирует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синтез тестостерона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214546" y="2928934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1802" y="2714620"/>
            <a:ext cx="5381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Увеличивает вероятность возникновения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некоторых видов рака.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частности рак груди и рак предстательной железы.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14546" y="3929066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71802" y="3714752"/>
            <a:ext cx="4301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Вызывает отклонения в развитии у детей: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раннее половое созревание у девочек;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позднее созревание у мальчиков.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214546" y="5000636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71802" y="4786322"/>
            <a:ext cx="528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Вызывает снижение подвижности сперматозоидов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214546" y="5500702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1802" y="5286388"/>
            <a:ext cx="566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Вызывает уменьшение размера гениталий у мальчиков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33532" y="3090867"/>
            <a:ext cx="5000662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071802" y="1643050"/>
            <a:ext cx="43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Блокирует действие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тироидных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гормонов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2285984" y="6072206"/>
            <a:ext cx="443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200" i="1" dirty="0">
                <a:latin typeface="Times New Roman" pitchFamily="18" charset="0"/>
                <a:cs typeface="Times New Roman" pitchFamily="18" charset="0"/>
              </a:rPr>
              <a:t>L.N. Vandenberg et al. / Reproductive Toxicology 24 (2007) 139–177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A. Ballesteros-Gomez et al. / J.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Chromatogr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. A 1216 (2009) 449–469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Бисфенол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 Факты.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233532" y="3090867"/>
            <a:ext cx="5000662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>
            <a:off x="2214546" y="2143116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00364" y="1500174"/>
            <a:ext cx="6143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Переносимое суточное потребление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TDI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Европейской комиссией, и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безопасный уровень воздействия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RfD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установленный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 EPA,</a:t>
            </a:r>
          </a:p>
          <a:p>
            <a:pPr algn="just">
              <a:spcBef>
                <a:spcPct val="0"/>
              </a:spcBef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0,05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мг БФА / кг массы тела / день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14546" y="3571876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00364" y="3143248"/>
            <a:ext cx="6143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БФА разрешен Европейским Союзом для применения в пластиках, имеющих контакт с пищевыми продуктами, 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условием, что миграция БФА в продукты не превышает 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0,6 мг/кг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214546" y="4643446"/>
            <a:ext cx="714380" cy="1588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00364" y="4429132"/>
            <a:ext cx="614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 ПДК для БФА в питьевой воде 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0,01 мг/л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214546" y="5429264"/>
            <a:ext cx="830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 smtClean="0">
                <a:latin typeface="Calibri" pitchFamily="34" charset="0"/>
              </a:rPr>
              <a:t>Integrated </a:t>
            </a:r>
            <a:r>
              <a:rPr lang="en-US" sz="1200" i="1" dirty="0">
                <a:latin typeface="Calibri" pitchFamily="34" charset="0"/>
              </a:rPr>
              <a:t>Risk Information System (IRIS), </a:t>
            </a:r>
            <a:r>
              <a:rPr lang="en-US" sz="1200" i="1" dirty="0" err="1">
                <a:latin typeface="Calibri" pitchFamily="34" charset="0"/>
              </a:rPr>
              <a:t>Bisphenol</a:t>
            </a:r>
            <a:r>
              <a:rPr lang="en-US" sz="1200" i="1" dirty="0">
                <a:latin typeface="Calibri" pitchFamily="34" charset="0"/>
              </a:rPr>
              <a:t> A (CASRN 80-05-7), U.S. Environmental Protection Agency,</a:t>
            </a:r>
            <a:endParaRPr lang="ru-RU" sz="1200" i="1" dirty="0">
              <a:latin typeface="Calibri" pitchFamily="34" charset="0"/>
            </a:endParaRPr>
          </a:p>
          <a:p>
            <a:pPr>
              <a:defRPr/>
            </a:pPr>
            <a:r>
              <a:rPr lang="en-US" sz="1200" i="1" dirty="0">
                <a:latin typeface="Calibri" pitchFamily="34" charset="0"/>
              </a:rPr>
              <a:t>Washington, DC, 1988. Available on line at  </a:t>
            </a:r>
            <a:r>
              <a:rPr lang="en-US" sz="1200" i="1" dirty="0">
                <a:latin typeface="Calibri" pitchFamily="34" charset="0"/>
                <a:hlinkClick r:id="rId3"/>
              </a:rPr>
              <a:t>http://www.epa.gov/iris/subst/0356.htm</a:t>
            </a:r>
            <a:endParaRPr lang="ru-RU" sz="1200" dirty="0">
              <a:latin typeface="Calibri" pitchFamily="34" charset="0"/>
            </a:endParaRPr>
          </a:p>
          <a:p>
            <a:pPr>
              <a:defRPr/>
            </a:pPr>
            <a:r>
              <a:rPr lang="en-US" sz="1200" dirty="0" smtClean="0">
                <a:latin typeface="+mn-lt"/>
              </a:rPr>
              <a:t>EFSA</a:t>
            </a:r>
            <a:r>
              <a:rPr lang="en-US" sz="1200" dirty="0">
                <a:latin typeface="+mn-lt"/>
              </a:rPr>
              <a:t>, 2008. </a:t>
            </a:r>
            <a:r>
              <a:rPr lang="en-US" sz="1200" dirty="0" err="1">
                <a:latin typeface="+mn-lt"/>
              </a:rPr>
              <a:t>Toxicokinetics</a:t>
            </a:r>
            <a:r>
              <a:rPr lang="en-US" sz="1200" dirty="0">
                <a:latin typeface="+mn-lt"/>
              </a:rPr>
              <a:t> of </a:t>
            </a:r>
            <a:r>
              <a:rPr lang="en-US" sz="1200" dirty="0" err="1">
                <a:latin typeface="+mn-lt"/>
              </a:rPr>
              <a:t>Bisphenol</a:t>
            </a:r>
            <a:r>
              <a:rPr lang="en-US" sz="1200" dirty="0">
                <a:latin typeface="+mn-lt"/>
              </a:rPr>
              <a:t> A. Scientific Opinion of the Panel on Food additives,</a:t>
            </a:r>
          </a:p>
          <a:p>
            <a:pPr>
              <a:defRPr/>
            </a:pPr>
            <a:r>
              <a:rPr lang="en-US" sz="1200" dirty="0" err="1">
                <a:latin typeface="+mn-lt"/>
              </a:rPr>
              <a:t>Flavourings</a:t>
            </a:r>
            <a:r>
              <a:rPr lang="en-US" sz="1200" dirty="0">
                <a:latin typeface="+mn-lt"/>
              </a:rPr>
              <a:t>, Processing aids and Materials in Contact with Food (AFC). Question number EFSAQ-</a:t>
            </a:r>
          </a:p>
          <a:p>
            <a:pPr>
              <a:defRPr/>
            </a:pPr>
            <a:r>
              <a:rPr lang="en-US" sz="1200" dirty="0">
                <a:latin typeface="+mn-lt"/>
              </a:rPr>
              <a:t>2008-382. Adopted on 9 July 2008. Available from:</a:t>
            </a:r>
          </a:p>
          <a:p>
            <a:pPr>
              <a:defRPr/>
            </a:pPr>
            <a:r>
              <a:rPr lang="en-US" sz="1200" dirty="0">
                <a:latin typeface="+mn-lt"/>
                <a:hlinkClick r:id="rId4"/>
              </a:rPr>
              <a:t>http://www.efsa.europa.eu/EFSA/efsa_locale-1178620753812_1211902017492.htm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содержания БФА в продуктах питания в России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Исследованы 20 образцов продуктов из трех городов России: Самара, Чапаевск, Москва.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Разработана методика определения БФА в продуктах питания.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Определено содержание БФА в различных продуктах питания.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42910" y="285728"/>
            <a:ext cx="7929618" cy="4643470"/>
            <a:chOff x="1442972" y="14550227"/>
            <a:chExt cx="7929618" cy="46434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42972" y="14550227"/>
              <a:ext cx="1928826" cy="7858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/>
                <a:t>Вода</a:t>
              </a:r>
              <a:r>
                <a:rPr lang="en-US" sz="2000" dirty="0" smtClean="0"/>
                <a:t>/</a:t>
              </a:r>
              <a:r>
                <a:rPr lang="ru-RU" sz="2000" dirty="0" smtClean="0"/>
                <a:t>соки</a:t>
              </a:r>
              <a:endParaRPr lang="ru-RU" sz="20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371798" y="14550227"/>
              <a:ext cx="1928826" cy="7858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/>
                <a:t>Фруктовые пюре</a:t>
              </a:r>
              <a:endParaRPr lang="ru-RU" sz="2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00624" y="14550227"/>
              <a:ext cx="1928826" cy="7858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/>
                <a:t>Консервы</a:t>
              </a:r>
              <a:endParaRPr lang="ru-RU" sz="20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229450" y="14550227"/>
              <a:ext cx="2143140" cy="7858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/>
                <a:t>Молоко</a:t>
              </a:r>
              <a:endParaRPr lang="ru-RU" sz="20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71798" y="15764673"/>
              <a:ext cx="6000792" cy="571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/>
                <a:t>Экстракция</a:t>
              </a:r>
              <a:endParaRPr lang="ru-RU" sz="20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43500" y="16693367"/>
              <a:ext cx="3929090" cy="571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/>
                <a:t>Очистка на  картридже С18</a:t>
              </a:r>
              <a:endParaRPr lang="ru-RU" sz="20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14410" y="17622061"/>
              <a:ext cx="7858180" cy="5000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smtClean="0"/>
                <a:t>Дериватизация</a:t>
              </a:r>
              <a:endParaRPr lang="ru-RU" sz="2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14410" y="18622193"/>
              <a:ext cx="7858180" cy="5715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dirty="0" err="1" smtClean="0"/>
                <a:t>ГХ-МС-анализ</a:t>
              </a:r>
              <a:r>
                <a:rPr lang="ru-RU" sz="2000" dirty="0" smtClean="0"/>
                <a:t> </a:t>
              </a:r>
              <a:endParaRPr lang="ru-RU" sz="2000" dirty="0"/>
            </a:p>
          </p:txBody>
        </p:sp>
        <p:cxnSp>
          <p:nvCxnSpPr>
            <p:cNvPr id="13" name="Прямая со стрелкой 12"/>
            <p:cNvCxnSpPr>
              <a:stCxn id="5" idx="2"/>
            </p:cNvCxnSpPr>
            <p:nvPr/>
          </p:nvCxnSpPr>
          <p:spPr>
            <a:xfrm rot="5400000">
              <a:off x="1282237" y="16425475"/>
              <a:ext cx="2214578" cy="357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16200000" flipH="1">
              <a:off x="4014740" y="15550359"/>
              <a:ext cx="42863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16200000" flipH="1">
              <a:off x="6015004" y="15550360"/>
              <a:ext cx="42863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rot="16200000" flipH="1">
              <a:off x="8015268" y="15550360"/>
              <a:ext cx="42863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16200000" flipH="1">
              <a:off x="6086442" y="16479053"/>
              <a:ext cx="28575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rot="16200000" flipH="1">
              <a:off x="8086707" y="16479053"/>
              <a:ext cx="285753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rot="16200000" flipH="1">
              <a:off x="6086442" y="17407748"/>
              <a:ext cx="28575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16200000" flipH="1">
              <a:off x="8086706" y="17407748"/>
              <a:ext cx="28575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5400000">
              <a:off x="3621831" y="16943401"/>
              <a:ext cx="121444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16200000" flipH="1">
              <a:off x="5229186" y="18336442"/>
              <a:ext cx="42863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Прямоугольник 22"/>
          <p:cNvSpPr/>
          <p:nvPr/>
        </p:nvSpPr>
        <p:spPr>
          <a:xfrm>
            <a:off x="714348" y="5000636"/>
            <a:ext cx="8143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Дериватизация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изопропилхлорформиат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Внутренний стандарт –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-БФА.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Предел обнаружения БФА при регистрации полного ионного тока - &lt;5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нг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Предел определения от 10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/образец.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Точность определения БФА  - ± 5%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Rectangle 7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8" name="TextBox 699"/>
          <p:cNvSpPr txBox="1">
            <a:spLocks noChangeArrowheads="1"/>
          </p:cNvSpPr>
          <p:nvPr/>
        </p:nvSpPr>
        <p:spPr bwMode="auto">
          <a:xfrm>
            <a:off x="6156325" y="1000125"/>
            <a:ext cx="2854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Фрагмент масс-спектра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производного БФА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TextBox 700"/>
          <p:cNvSpPr txBox="1">
            <a:spLocks noChangeArrowheads="1"/>
          </p:cNvSpPr>
          <p:nvPr/>
        </p:nvSpPr>
        <p:spPr bwMode="auto">
          <a:xfrm>
            <a:off x="6084888" y="3929063"/>
            <a:ext cx="3103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Фрагмент масс-спектра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производного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-БФА</a:t>
            </a:r>
            <a:endParaRPr lang="ru-RU" sz="2000" dirty="0"/>
          </a:p>
        </p:txBody>
      </p:sp>
      <p:pic>
        <p:nvPicPr>
          <p:cNvPr id="700" name="Рисунок 1" descr="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857883" cy="3186736"/>
          </a:xfrm>
          <a:prstGeom prst="rect">
            <a:avLst/>
          </a:prstGeom>
          <a:noFill/>
        </p:spPr>
      </p:pic>
      <p:pic>
        <p:nvPicPr>
          <p:cNvPr id="701" name="Рисунок 11" descr="Масс-спектры внутреннего стандар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89060"/>
            <a:ext cx="5857884" cy="366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1515</Words>
  <Application>Microsoft Macintosh PowerPoint</Application>
  <PresentationFormat>On-screen Show (4:3)</PresentationFormat>
  <Paragraphs>273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Тема Office</vt:lpstr>
      <vt:lpstr>Воздействие опасных химических веществ на здоровье – химикаты в продуктах питания.  Бисфенол А</vt:lpstr>
      <vt:lpstr>Бисфенол А. Факты.</vt:lpstr>
      <vt:lpstr>PowerPoint Presentation</vt:lpstr>
      <vt:lpstr>Бисфенол А. Факты.</vt:lpstr>
      <vt:lpstr>Бисфенол А. Факты.</vt:lpstr>
      <vt:lpstr>Бисфенол А. Факты.</vt:lpstr>
      <vt:lpstr>Определение содержания БФА в продуктах питания в России</vt:lpstr>
      <vt:lpstr>PowerPoint Presentation</vt:lpstr>
      <vt:lpstr>PowerPoint Presentation</vt:lpstr>
      <vt:lpstr>PowerPoint Presentation</vt:lpstr>
      <vt:lpstr>Результаты определения БФА в продуктах питания</vt:lpstr>
      <vt:lpstr>Результаты определения БФА в продуктах питания</vt:lpstr>
      <vt:lpstr>Результаты определения БФА в продуктах питания</vt:lpstr>
      <vt:lpstr>PowerPoint Presentation</vt:lpstr>
      <vt:lpstr>Таким образом:</vt:lpstr>
      <vt:lpstr>Оценка поступления БФА в организм человека при использовании различных методов расчета</vt:lpstr>
      <vt:lpstr>Оценочное суточное поступление БФА в организм четырех возрастных групп</vt:lpstr>
      <vt:lpstr>Использование БФА в детских бутылочках запрещено в следующих странах:</vt:lpstr>
      <vt:lpstr>Россия</vt:lpstr>
      <vt:lpstr>Что дальше?</vt:lpstr>
      <vt:lpstr>PowerPoint Presentation</vt:lpstr>
      <vt:lpstr>СПАСИБО!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Воздействие опасных химических веществ на здоровье – химикаты в продуктах питания.  Бисфенол А</dc:title>
  <dc:creator>Dens</dc:creator>
  <cp:lastModifiedBy>Denis Feshin</cp:lastModifiedBy>
  <cp:revision>9</cp:revision>
  <dcterms:created xsi:type="dcterms:W3CDTF">2011-09-12T11:01:27Z</dcterms:created>
  <dcterms:modified xsi:type="dcterms:W3CDTF">2011-09-19T06:47:23Z</dcterms:modified>
</cp:coreProperties>
</file>